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38" r:id="rId3"/>
    <p:sldId id="260" r:id="rId4"/>
    <p:sldId id="388" r:id="rId5"/>
    <p:sldId id="259" r:id="rId6"/>
    <p:sldId id="275" r:id="rId7"/>
    <p:sldId id="262" r:id="rId8"/>
    <p:sldId id="389" r:id="rId9"/>
    <p:sldId id="378" r:id="rId10"/>
    <p:sldId id="339" r:id="rId11"/>
    <p:sldId id="385" r:id="rId12"/>
    <p:sldId id="386" r:id="rId13"/>
    <p:sldId id="387"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29BCEEC-EB1C-4DDD-B4D7-C9237065BAD9}">
          <p14:sldIdLst>
            <p14:sldId id="256"/>
            <p14:sldId id="338"/>
            <p14:sldId id="260"/>
            <p14:sldId id="388"/>
            <p14:sldId id="259"/>
            <p14:sldId id="275"/>
            <p14:sldId id="262"/>
            <p14:sldId id="389"/>
            <p14:sldId id="378"/>
            <p14:sldId id="339"/>
            <p14:sldId id="385"/>
            <p14:sldId id="386"/>
            <p14:sldId id="387"/>
            <p14:sldId id="26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A804"/>
    <a:srgbClr val="EDAA01"/>
    <a:srgbClr val="EB8803"/>
    <a:srgbClr val="E39B0B"/>
    <a:srgbClr val="D59F19"/>
    <a:srgbClr val="DDD9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046" autoAdjust="0"/>
  </p:normalViewPr>
  <p:slideViewPr>
    <p:cSldViewPr snapToGrid="0">
      <p:cViewPr varScale="1">
        <p:scale>
          <a:sx n="68" d="100"/>
          <a:sy n="68" d="100"/>
        </p:scale>
        <p:origin x="1253"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BE39B3-F52E-4B53-93F6-6E49E80BB05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ES"/>
        </a:p>
      </dgm:t>
    </dgm:pt>
    <dgm:pt modelId="{4B574103-8868-48BA-AF1E-FFFBAF7DF49D}">
      <dgm:prSet custT="1"/>
      <dgm:spPr>
        <a:solidFill>
          <a:srgbClr val="EAA804"/>
        </a:solidFill>
      </dgm:spPr>
      <dgm:t>
        <a:bodyPr/>
        <a:lstStyle/>
        <a:p>
          <a:pPr rtl="0"/>
          <a:r>
            <a:rPr lang="en-US" sz="1800" kern="1200" dirty="0">
              <a:solidFill>
                <a:prstClr val="black"/>
              </a:solidFill>
              <a:latin typeface="Garamond" panose="02020404030301010803" pitchFamily="18" charset="0"/>
              <a:ea typeface="+mn-ea"/>
              <a:cs typeface="+mn-cs"/>
            </a:rPr>
            <a:t>Día</a:t>
          </a:r>
          <a:r>
            <a:rPr lang="es-ES" sz="1800" kern="1200" dirty="0">
              <a:solidFill>
                <a:prstClr val="black"/>
              </a:solidFill>
              <a:latin typeface="Garamond" panose="02020404030301010803" pitchFamily="18" charset="0"/>
              <a:ea typeface="+mn-ea"/>
              <a:cs typeface="+mn-cs"/>
            </a:rPr>
            <a:t> 1 Aeropuerto-</a:t>
          </a:r>
          <a:r>
            <a:rPr lang="es-ES" sz="1800" kern="1200" dirty="0" err="1">
              <a:solidFill>
                <a:prstClr val="black"/>
              </a:solidFill>
              <a:latin typeface="Garamond" panose="02020404030301010803" pitchFamily="18" charset="0"/>
              <a:ea typeface="+mn-ea"/>
              <a:cs typeface="+mn-cs"/>
            </a:rPr>
            <a:t>Fadial</a:t>
          </a:r>
          <a:r>
            <a:rPr lang="es-ES" sz="1800" kern="1200" dirty="0">
              <a:solidFill>
                <a:schemeClr val="tx1"/>
              </a:solidFill>
              <a:latin typeface="Garamond" panose="02020404030301010803" pitchFamily="18" charset="0"/>
            </a:rPr>
            <a:t>						Baobab Lodge o similar			</a:t>
          </a:r>
        </a:p>
      </dgm:t>
    </dgm:pt>
    <dgm:pt modelId="{3884427B-41DC-46B6-8F8D-D1B863F11D45}" type="parTrans" cxnId="{60D10703-1A16-41F5-B5FC-DA39455A8545}">
      <dgm:prSet/>
      <dgm:spPr/>
      <dgm:t>
        <a:bodyPr/>
        <a:lstStyle/>
        <a:p>
          <a:endParaRPr lang="es-ES" sz="2800">
            <a:latin typeface="Garamond" panose="02020404030301010803" pitchFamily="18" charset="0"/>
          </a:endParaRPr>
        </a:p>
      </dgm:t>
    </dgm:pt>
    <dgm:pt modelId="{01233FFF-A26D-4004-BF14-6CFDE2AA530C}" type="sibTrans" cxnId="{60D10703-1A16-41F5-B5FC-DA39455A8545}">
      <dgm:prSet/>
      <dgm:spPr/>
      <dgm:t>
        <a:bodyPr/>
        <a:lstStyle/>
        <a:p>
          <a:endParaRPr lang="es-ES" sz="2800">
            <a:latin typeface="Garamond" panose="02020404030301010803" pitchFamily="18" charset="0"/>
          </a:endParaRPr>
        </a:p>
      </dgm:t>
    </dgm:pt>
    <dgm:pt modelId="{30C50012-7A90-4D2C-92D4-89490EAB006F}">
      <dgm:prSet custT="1"/>
      <dgm:spPr>
        <a:solidFill>
          <a:srgbClr val="EAA804"/>
        </a:solidFill>
      </dgm:spPr>
      <dgm:t>
        <a:bodyPr/>
        <a:lstStyle/>
        <a:p>
          <a:pPr rtl="0"/>
          <a:r>
            <a:rPr lang="en-US" sz="1800" b="0" dirty="0">
              <a:solidFill>
                <a:schemeClr val="tx1"/>
              </a:solidFill>
              <a:latin typeface="Garamond" panose="02020404030301010803" pitchFamily="18" charset="0"/>
            </a:rPr>
            <a:t>Día </a:t>
          </a:r>
          <a:r>
            <a:rPr lang="es-ES" sz="1800" dirty="0">
              <a:solidFill>
                <a:schemeClr val="tx1"/>
              </a:solidFill>
              <a:latin typeface="Garamond" panose="02020404030301010803" pitchFamily="18" charset="0"/>
            </a:rPr>
            <a:t>2 </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-Talleres de Batik-Visita de Fadiouth-</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		Baobab Lodge o similar	</a:t>
          </a:r>
        </a:p>
      </dgm:t>
    </dgm:pt>
    <dgm:pt modelId="{2AF51C8E-2C1E-4B25-AE37-0698FE62DAA9}" type="parTrans" cxnId="{F7030B47-2E03-480F-B2E2-5FDC8D15ECC3}">
      <dgm:prSet/>
      <dgm:spPr/>
      <dgm:t>
        <a:bodyPr/>
        <a:lstStyle/>
        <a:p>
          <a:endParaRPr lang="es-ES" sz="2800">
            <a:latin typeface="Garamond" panose="02020404030301010803" pitchFamily="18" charset="0"/>
          </a:endParaRPr>
        </a:p>
      </dgm:t>
    </dgm:pt>
    <dgm:pt modelId="{223E8B06-D69D-4706-B9FA-72B83220DE57}" type="sibTrans" cxnId="{F7030B47-2E03-480F-B2E2-5FDC8D15ECC3}">
      <dgm:prSet/>
      <dgm:spPr/>
      <dgm:t>
        <a:bodyPr/>
        <a:lstStyle/>
        <a:p>
          <a:endParaRPr lang="es-ES" sz="2800">
            <a:latin typeface="Garamond" panose="02020404030301010803" pitchFamily="18" charset="0"/>
          </a:endParaRPr>
        </a:p>
      </dgm:t>
    </dgm:pt>
    <dgm:pt modelId="{FE179531-16AD-43D1-86AD-F1438076EAF8}">
      <dgm:prSet custT="1"/>
      <dgm:spPr>
        <a:solidFill>
          <a:srgbClr val="EAA804"/>
        </a:solidFill>
      </dgm:spPr>
      <dgm:t>
        <a:bodyPr/>
        <a:lstStyle/>
        <a:p>
          <a:pPr rtl="0"/>
          <a:r>
            <a:rPr lang="en-US" sz="1800" b="0" dirty="0">
              <a:solidFill>
                <a:schemeClr val="tx1"/>
              </a:solidFill>
              <a:latin typeface="Garamond" panose="02020404030301010803" pitchFamily="18" charset="0"/>
            </a:rPr>
            <a:t>Día</a:t>
          </a:r>
          <a:r>
            <a:rPr lang="es-ES" sz="1800" dirty="0">
              <a:solidFill>
                <a:schemeClr val="tx1"/>
              </a:solidFill>
              <a:latin typeface="Garamond" panose="02020404030301010803" pitchFamily="18" charset="0"/>
            </a:rPr>
            <a:t> 3 </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-Talleres de Batik-</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a:t>
          </a:r>
          <a:r>
            <a:rPr lang="es-ES" sz="1800" dirty="0" err="1">
              <a:solidFill>
                <a:schemeClr val="tx1"/>
              </a:solidFill>
              <a:latin typeface="Garamond" panose="02020404030301010803" pitchFamily="18" charset="0"/>
            </a:rPr>
            <a:t>Ndangane-Fadial</a:t>
          </a:r>
          <a:r>
            <a:rPr lang="es-ES" sz="1800" dirty="0">
              <a:solidFill>
                <a:schemeClr val="tx1"/>
              </a:solidFill>
              <a:latin typeface="Garamond" panose="02020404030301010803" pitchFamily="18" charset="0"/>
            </a:rPr>
            <a:t>			Baobab Lodge o similar		</a:t>
          </a:r>
          <a:endParaRPr lang="es-ES" sz="1800" b="0" dirty="0">
            <a:solidFill>
              <a:schemeClr val="tx1"/>
            </a:solidFill>
            <a:latin typeface="Garamond" panose="02020404030301010803" pitchFamily="18" charset="0"/>
          </a:endParaRPr>
        </a:p>
      </dgm:t>
    </dgm:pt>
    <dgm:pt modelId="{F63AE24C-4B88-430A-81A7-5EB34FC70BB3}" type="parTrans" cxnId="{9C7BAF9E-3883-46AA-A969-1EF3DEE749E4}">
      <dgm:prSet/>
      <dgm:spPr/>
      <dgm:t>
        <a:bodyPr/>
        <a:lstStyle/>
        <a:p>
          <a:endParaRPr lang="es-ES" sz="2800">
            <a:latin typeface="Garamond" panose="02020404030301010803" pitchFamily="18" charset="0"/>
          </a:endParaRPr>
        </a:p>
      </dgm:t>
    </dgm:pt>
    <dgm:pt modelId="{80B3C6D0-4343-4B67-928A-7C906F0CA33F}" type="sibTrans" cxnId="{9C7BAF9E-3883-46AA-A969-1EF3DEE749E4}">
      <dgm:prSet/>
      <dgm:spPr/>
      <dgm:t>
        <a:bodyPr/>
        <a:lstStyle/>
        <a:p>
          <a:endParaRPr lang="es-ES" sz="2800">
            <a:latin typeface="Garamond" panose="02020404030301010803" pitchFamily="18" charset="0"/>
          </a:endParaRPr>
        </a:p>
      </dgm:t>
    </dgm:pt>
    <dgm:pt modelId="{3DB78355-F258-43F8-9144-A1E04EFE8BDD}">
      <dgm:prSet custT="1"/>
      <dgm:spPr>
        <a:solidFill>
          <a:srgbClr val="EAA804"/>
        </a:solidFill>
      </dgm:spPr>
      <dgm:t>
        <a:bodyPr/>
        <a:lstStyle/>
        <a:p>
          <a:pPr rtl="0"/>
          <a:r>
            <a:rPr lang="en-US" sz="1800" b="0" dirty="0">
              <a:solidFill>
                <a:schemeClr val="tx1"/>
              </a:solidFill>
              <a:latin typeface="Garamond" panose="02020404030301010803" pitchFamily="18" charset="0"/>
            </a:rPr>
            <a:t>Día</a:t>
          </a:r>
          <a:r>
            <a:rPr lang="es-ES" sz="1800" b="0" dirty="0">
              <a:solidFill>
                <a:schemeClr val="tx1"/>
              </a:solidFill>
              <a:latin typeface="Garamond" panose="02020404030301010803" pitchFamily="18" charset="0"/>
            </a:rPr>
            <a:t> </a:t>
          </a:r>
          <a:r>
            <a:rPr lang="es-ES" sz="1800" dirty="0">
              <a:solidFill>
                <a:schemeClr val="tx1"/>
              </a:solidFill>
              <a:latin typeface="Garamond" panose="02020404030301010803" pitchFamily="18" charset="0"/>
            </a:rPr>
            <a:t>4 </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-Talleres de Batik- </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-Tarde libre			Baobab Lodge o similar</a:t>
          </a:r>
          <a:r>
            <a:rPr lang="es-ES" sz="1600" dirty="0">
              <a:solidFill>
                <a:schemeClr val="tx1"/>
              </a:solidFill>
              <a:latin typeface="Garamond" panose="02020404030301010803" pitchFamily="18" charset="0"/>
            </a:rPr>
            <a:t>		</a:t>
          </a:r>
        </a:p>
      </dgm:t>
    </dgm:pt>
    <dgm:pt modelId="{323BB6D0-9960-40C3-AC76-4E31BEE6FDF8}" type="parTrans" cxnId="{18F94B26-5649-4471-80EE-85B92AB88BF1}">
      <dgm:prSet/>
      <dgm:spPr/>
      <dgm:t>
        <a:bodyPr/>
        <a:lstStyle/>
        <a:p>
          <a:endParaRPr lang="es-ES" sz="2800">
            <a:latin typeface="Garamond" panose="02020404030301010803" pitchFamily="18" charset="0"/>
          </a:endParaRPr>
        </a:p>
      </dgm:t>
    </dgm:pt>
    <dgm:pt modelId="{DB48FA1C-ADDD-47CA-841C-9A300E08F764}" type="sibTrans" cxnId="{18F94B26-5649-4471-80EE-85B92AB88BF1}">
      <dgm:prSet/>
      <dgm:spPr/>
      <dgm:t>
        <a:bodyPr/>
        <a:lstStyle/>
        <a:p>
          <a:endParaRPr lang="es-ES" sz="2800">
            <a:latin typeface="Garamond" panose="02020404030301010803" pitchFamily="18" charset="0"/>
          </a:endParaRPr>
        </a:p>
      </dgm:t>
    </dgm:pt>
    <dgm:pt modelId="{83F8E626-12D7-4F40-A4CD-ADB5BB0F1DC6}">
      <dgm:prSet custT="1"/>
      <dgm:spPr>
        <a:solidFill>
          <a:srgbClr val="EAA804"/>
        </a:solidFill>
      </dgm:spPr>
      <dgm:t>
        <a:bodyPr/>
        <a:lstStyle/>
        <a:p>
          <a:pPr rtl="0"/>
          <a:r>
            <a:rPr lang="en-US" sz="1800" b="0" dirty="0">
              <a:solidFill>
                <a:schemeClr val="tx1"/>
              </a:solidFill>
              <a:latin typeface="Garamond" panose="02020404030301010803" pitchFamily="18" charset="0"/>
            </a:rPr>
            <a:t>Día</a:t>
          </a:r>
          <a:r>
            <a:rPr lang="es-ES" sz="1800" b="0" dirty="0">
              <a:solidFill>
                <a:schemeClr val="tx1"/>
              </a:solidFill>
              <a:latin typeface="Garamond" panose="02020404030301010803" pitchFamily="18" charset="0"/>
            </a:rPr>
            <a:t> 5 </a:t>
          </a:r>
          <a:r>
            <a:rPr lang="es-ES" sz="1800" b="0" dirty="0" err="1">
              <a:solidFill>
                <a:schemeClr val="tx1"/>
              </a:solidFill>
              <a:latin typeface="Garamond" panose="02020404030301010803" pitchFamily="18" charset="0"/>
            </a:rPr>
            <a:t>Fadial</a:t>
          </a:r>
          <a:r>
            <a:rPr lang="es-ES" sz="1800" b="0" dirty="0">
              <a:solidFill>
                <a:schemeClr val="tx1"/>
              </a:solidFill>
              <a:latin typeface="Garamond" panose="02020404030301010803" pitchFamily="18" charset="0"/>
            </a:rPr>
            <a:t>-Talleres de Chup-Visita del Museo </a:t>
          </a:r>
          <a:r>
            <a:rPr lang="es-ES" sz="1800" b="0" dirty="0" err="1">
              <a:solidFill>
                <a:schemeClr val="tx1"/>
              </a:solidFill>
              <a:latin typeface="Garamond" panose="02020404030301010803" pitchFamily="18" charset="0"/>
            </a:rPr>
            <a:t>Mahicao-Fadial</a:t>
          </a:r>
          <a:r>
            <a:rPr lang="es-ES" sz="1800" dirty="0">
              <a:solidFill>
                <a:schemeClr val="tx1"/>
              </a:solidFill>
              <a:latin typeface="Garamond" panose="02020404030301010803" pitchFamily="18" charset="0"/>
            </a:rPr>
            <a:t>		Baobab Lodge o similar			</a:t>
          </a:r>
        </a:p>
      </dgm:t>
    </dgm:pt>
    <dgm:pt modelId="{6888794D-0A24-42EB-BF1A-26E1D0E18DA9}" type="parTrans" cxnId="{44BFFB81-2D01-4663-A13D-38D09C945693}">
      <dgm:prSet/>
      <dgm:spPr/>
      <dgm:t>
        <a:bodyPr/>
        <a:lstStyle/>
        <a:p>
          <a:endParaRPr lang="es-ES" sz="2800">
            <a:latin typeface="Garamond" panose="02020404030301010803" pitchFamily="18" charset="0"/>
          </a:endParaRPr>
        </a:p>
      </dgm:t>
    </dgm:pt>
    <dgm:pt modelId="{96FE90C2-CC84-4AB6-B726-BD478881CE44}" type="sibTrans" cxnId="{44BFFB81-2D01-4663-A13D-38D09C945693}">
      <dgm:prSet/>
      <dgm:spPr/>
      <dgm:t>
        <a:bodyPr/>
        <a:lstStyle/>
        <a:p>
          <a:endParaRPr lang="es-ES" sz="2800">
            <a:latin typeface="Garamond" panose="02020404030301010803" pitchFamily="18" charset="0"/>
          </a:endParaRPr>
        </a:p>
      </dgm:t>
    </dgm:pt>
    <dgm:pt modelId="{C37D1442-4847-4772-81FE-01BB36011F92}">
      <dgm:prSet custT="1"/>
      <dgm:spPr>
        <a:solidFill>
          <a:srgbClr val="EAA804"/>
        </a:solidFill>
      </dgm:spPr>
      <dgm:t>
        <a:bodyPr/>
        <a:lstStyle/>
        <a:p>
          <a:pPr rtl="0"/>
          <a:r>
            <a:rPr lang="en-US" sz="1800" b="0" dirty="0">
              <a:solidFill>
                <a:schemeClr val="tx1"/>
              </a:solidFill>
              <a:latin typeface="Garamond" panose="02020404030301010803" pitchFamily="18" charset="0"/>
            </a:rPr>
            <a:t>Día</a:t>
          </a:r>
          <a:r>
            <a:rPr lang="es-ES" sz="1800" dirty="0">
              <a:solidFill>
                <a:schemeClr val="tx1"/>
              </a:solidFill>
              <a:latin typeface="Garamond" panose="02020404030301010803" pitchFamily="18" charset="0"/>
            </a:rPr>
            <a:t> 6 </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-Talleres de Chup-Visita de la Finca de </a:t>
          </a:r>
          <a:r>
            <a:rPr lang="es-ES" sz="1800" dirty="0" err="1">
              <a:solidFill>
                <a:schemeClr val="tx1"/>
              </a:solidFill>
              <a:latin typeface="Garamond" panose="02020404030301010803" pitchFamily="18" charset="0"/>
            </a:rPr>
            <a:t>Kaydara-Fadial</a:t>
          </a:r>
          <a:r>
            <a:rPr lang="es-ES" sz="1800" dirty="0">
              <a:solidFill>
                <a:schemeClr val="tx1"/>
              </a:solidFill>
              <a:latin typeface="Garamond" panose="02020404030301010803" pitchFamily="18" charset="0"/>
            </a:rPr>
            <a:t>	Baobab Lodge o similar			</a:t>
          </a:r>
        </a:p>
      </dgm:t>
    </dgm:pt>
    <dgm:pt modelId="{98EE5CFB-7792-452B-A741-95F897A0F8FF}" type="parTrans" cxnId="{98EAB81A-A97E-4034-A47A-8934DBD1A94A}">
      <dgm:prSet/>
      <dgm:spPr/>
      <dgm:t>
        <a:bodyPr/>
        <a:lstStyle/>
        <a:p>
          <a:endParaRPr lang="es-ES" sz="2800">
            <a:latin typeface="Garamond" panose="02020404030301010803" pitchFamily="18" charset="0"/>
          </a:endParaRPr>
        </a:p>
      </dgm:t>
    </dgm:pt>
    <dgm:pt modelId="{0FBE3780-37C1-476A-87B4-6DC7D3931218}" type="sibTrans" cxnId="{98EAB81A-A97E-4034-A47A-8934DBD1A94A}">
      <dgm:prSet/>
      <dgm:spPr/>
      <dgm:t>
        <a:bodyPr/>
        <a:lstStyle/>
        <a:p>
          <a:endParaRPr lang="es-ES" sz="2800">
            <a:latin typeface="Garamond" panose="02020404030301010803" pitchFamily="18" charset="0"/>
          </a:endParaRPr>
        </a:p>
      </dgm:t>
    </dgm:pt>
    <dgm:pt modelId="{2CE07DE9-C15C-4ADB-91EC-1154AA24AD2A}">
      <dgm:prSet custT="1"/>
      <dgm:spPr>
        <a:solidFill>
          <a:srgbClr val="EAA804"/>
        </a:solidFill>
      </dgm:spPr>
      <dgm:t>
        <a:bodyPr/>
        <a:lstStyle/>
        <a:p>
          <a:pPr rtl="0"/>
          <a:r>
            <a:rPr lang="en-US" sz="1800" b="0" dirty="0">
              <a:solidFill>
                <a:schemeClr val="tx1"/>
              </a:solidFill>
              <a:latin typeface="Garamond" panose="02020404030301010803" pitchFamily="18" charset="0"/>
            </a:rPr>
            <a:t>Día</a:t>
          </a:r>
          <a:r>
            <a:rPr lang="es-ES" sz="1800" dirty="0">
              <a:solidFill>
                <a:schemeClr val="tx1"/>
              </a:solidFill>
              <a:latin typeface="Garamond" panose="02020404030301010803" pitchFamily="18" charset="0"/>
            </a:rPr>
            <a:t> 7 </a:t>
          </a:r>
          <a:r>
            <a:rPr lang="es-ES" sz="1800" dirty="0" err="1">
              <a:solidFill>
                <a:schemeClr val="tx1"/>
              </a:solidFill>
              <a:latin typeface="Garamond" panose="02020404030301010803" pitchFamily="18" charset="0"/>
            </a:rPr>
            <a:t>Fadial</a:t>
          </a:r>
          <a:r>
            <a:rPr lang="es-ES" sz="1800" dirty="0">
              <a:solidFill>
                <a:schemeClr val="tx1"/>
              </a:solidFill>
              <a:latin typeface="Garamond" panose="02020404030301010803" pitchFamily="18" charset="0"/>
            </a:rPr>
            <a:t>-Dakar-City tour-Dakar 				</a:t>
          </a:r>
          <a:r>
            <a:rPr lang="es-ES" sz="1800" dirty="0" err="1">
              <a:solidFill>
                <a:schemeClr val="tx1"/>
              </a:solidFill>
              <a:latin typeface="Garamond" panose="02020404030301010803" pitchFamily="18" charset="0"/>
            </a:rPr>
            <a:t>Ganalé</a:t>
          </a:r>
          <a:r>
            <a:rPr lang="es-ES" sz="1800" dirty="0">
              <a:solidFill>
                <a:schemeClr val="tx1"/>
              </a:solidFill>
              <a:latin typeface="Garamond" panose="02020404030301010803" pitchFamily="18" charset="0"/>
            </a:rPr>
            <a:t> 3* o similar  	</a:t>
          </a:r>
        </a:p>
      </dgm:t>
    </dgm:pt>
    <dgm:pt modelId="{2EDD4CAC-3E98-4963-A732-6C1B9D32B670}" type="parTrans" cxnId="{76AA7FF2-6D96-4BE4-86F5-A433D9514882}">
      <dgm:prSet/>
      <dgm:spPr/>
      <dgm:t>
        <a:bodyPr/>
        <a:lstStyle/>
        <a:p>
          <a:endParaRPr lang="es-ES" sz="2800">
            <a:latin typeface="Garamond" panose="02020404030301010803" pitchFamily="18" charset="0"/>
          </a:endParaRPr>
        </a:p>
      </dgm:t>
    </dgm:pt>
    <dgm:pt modelId="{676BD6CC-0FDC-40F5-B6C5-15CAA82B4461}" type="sibTrans" cxnId="{76AA7FF2-6D96-4BE4-86F5-A433D9514882}">
      <dgm:prSet/>
      <dgm:spPr/>
      <dgm:t>
        <a:bodyPr/>
        <a:lstStyle/>
        <a:p>
          <a:endParaRPr lang="es-ES" sz="2800">
            <a:latin typeface="Garamond" panose="02020404030301010803" pitchFamily="18" charset="0"/>
          </a:endParaRPr>
        </a:p>
      </dgm:t>
    </dgm:pt>
    <dgm:pt modelId="{DB710604-4562-48FB-9B43-5200E5CA9A96}">
      <dgm:prSet custT="1"/>
      <dgm:spPr>
        <a:solidFill>
          <a:srgbClr val="EAA804"/>
        </a:solidFill>
      </dgm:spPr>
      <dgm:t>
        <a:bodyPr/>
        <a:lstStyle/>
        <a:p>
          <a:pPr rtl="0"/>
          <a:r>
            <a:rPr lang="en-US" sz="1800" b="0" dirty="0">
              <a:solidFill>
                <a:schemeClr val="tx1"/>
              </a:solidFill>
              <a:latin typeface="Garamond" panose="02020404030301010803" pitchFamily="18" charset="0"/>
            </a:rPr>
            <a:t>Día</a:t>
          </a:r>
          <a:r>
            <a:rPr lang="es-ES" sz="1800" dirty="0">
              <a:solidFill>
                <a:schemeClr val="tx1"/>
              </a:solidFill>
              <a:latin typeface="Garamond" panose="02020404030301010803" pitchFamily="18" charset="0"/>
            </a:rPr>
            <a:t> 8 Dakar-Gorée-Lago </a:t>
          </a:r>
          <a:r>
            <a:rPr lang="es-ES" sz="1800" dirty="0" err="1">
              <a:solidFill>
                <a:schemeClr val="tx1"/>
              </a:solidFill>
              <a:latin typeface="Garamond" panose="02020404030301010803" pitchFamily="18" charset="0"/>
            </a:rPr>
            <a:t>Retba</a:t>
          </a:r>
          <a:r>
            <a:rPr lang="es-ES" sz="1800" dirty="0">
              <a:solidFill>
                <a:schemeClr val="tx1"/>
              </a:solidFill>
              <a:latin typeface="Garamond" panose="02020404030301010803" pitchFamily="18" charset="0"/>
            </a:rPr>
            <a:t>-Aeropuerto</a:t>
          </a:r>
          <a:r>
            <a:rPr lang="es-ES" sz="1600" dirty="0">
              <a:solidFill>
                <a:schemeClr val="tx1"/>
              </a:solidFill>
              <a:latin typeface="Garamond" panose="02020404030301010803" pitchFamily="18" charset="0"/>
            </a:rPr>
            <a:t>												   </a:t>
          </a:r>
        </a:p>
      </dgm:t>
    </dgm:pt>
    <dgm:pt modelId="{36C633D7-4809-4F51-B4D0-4EC0A344175F}" type="parTrans" cxnId="{B535BF5B-CC83-4F51-84E4-83BB0422E829}">
      <dgm:prSet/>
      <dgm:spPr/>
      <dgm:t>
        <a:bodyPr/>
        <a:lstStyle/>
        <a:p>
          <a:endParaRPr lang="es-ES" sz="2800">
            <a:latin typeface="Garamond" panose="02020404030301010803" pitchFamily="18" charset="0"/>
          </a:endParaRPr>
        </a:p>
      </dgm:t>
    </dgm:pt>
    <dgm:pt modelId="{66BB6A58-A4A3-4823-989E-A69213A89A81}" type="sibTrans" cxnId="{B535BF5B-CC83-4F51-84E4-83BB0422E829}">
      <dgm:prSet/>
      <dgm:spPr/>
      <dgm:t>
        <a:bodyPr/>
        <a:lstStyle/>
        <a:p>
          <a:endParaRPr lang="es-ES" sz="2800">
            <a:latin typeface="Garamond" panose="02020404030301010803" pitchFamily="18" charset="0"/>
          </a:endParaRPr>
        </a:p>
      </dgm:t>
    </dgm:pt>
    <dgm:pt modelId="{8F353C95-2CF7-4589-ADA6-4BFDB34A97CF}" type="pres">
      <dgm:prSet presAssocID="{63BE39B3-F52E-4B53-93F6-6E49E80BB053}" presName="linear" presStyleCnt="0">
        <dgm:presLayoutVars>
          <dgm:animLvl val="lvl"/>
          <dgm:resizeHandles val="exact"/>
        </dgm:presLayoutVars>
      </dgm:prSet>
      <dgm:spPr/>
    </dgm:pt>
    <dgm:pt modelId="{77DC7636-602B-4E31-B6F4-029E8FC3CF2B}" type="pres">
      <dgm:prSet presAssocID="{4B574103-8868-48BA-AF1E-FFFBAF7DF49D}" presName="parentText" presStyleLbl="node1" presStyleIdx="0" presStyleCnt="8" custLinFactNeighborY="81989">
        <dgm:presLayoutVars>
          <dgm:chMax val="0"/>
          <dgm:bulletEnabled val="1"/>
        </dgm:presLayoutVars>
      </dgm:prSet>
      <dgm:spPr/>
    </dgm:pt>
    <dgm:pt modelId="{72825CD4-D72B-4A9C-8BFB-386022D152A4}" type="pres">
      <dgm:prSet presAssocID="{01233FFF-A26D-4004-BF14-6CFDE2AA530C}" presName="spacer" presStyleCnt="0"/>
      <dgm:spPr/>
    </dgm:pt>
    <dgm:pt modelId="{05016562-1ED5-410F-8CAF-4D69C81F24FF}" type="pres">
      <dgm:prSet presAssocID="{30C50012-7A90-4D2C-92D4-89490EAB006F}" presName="parentText" presStyleLbl="node1" presStyleIdx="1" presStyleCnt="8">
        <dgm:presLayoutVars>
          <dgm:chMax val="0"/>
          <dgm:bulletEnabled val="1"/>
        </dgm:presLayoutVars>
      </dgm:prSet>
      <dgm:spPr/>
    </dgm:pt>
    <dgm:pt modelId="{54F5FE06-7380-4F3B-8CD2-00A2F0B70539}" type="pres">
      <dgm:prSet presAssocID="{223E8B06-D69D-4706-B9FA-72B83220DE57}" presName="spacer" presStyleCnt="0"/>
      <dgm:spPr/>
    </dgm:pt>
    <dgm:pt modelId="{F4C9C1EA-B627-4C78-B524-3F7CFE371177}" type="pres">
      <dgm:prSet presAssocID="{FE179531-16AD-43D1-86AD-F1438076EAF8}" presName="parentText" presStyleLbl="node1" presStyleIdx="2" presStyleCnt="8" custLinFactY="-13068" custLinFactNeighborY="-100000">
        <dgm:presLayoutVars>
          <dgm:chMax val="0"/>
          <dgm:bulletEnabled val="1"/>
        </dgm:presLayoutVars>
      </dgm:prSet>
      <dgm:spPr/>
    </dgm:pt>
    <dgm:pt modelId="{AE7DFB05-BF10-496A-B343-33F6F2ADD176}" type="pres">
      <dgm:prSet presAssocID="{80B3C6D0-4343-4B67-928A-7C906F0CA33F}" presName="spacer" presStyleCnt="0"/>
      <dgm:spPr/>
    </dgm:pt>
    <dgm:pt modelId="{7CDE162D-25F3-4E20-971D-5ED20EACD25C}" type="pres">
      <dgm:prSet presAssocID="{3DB78355-F258-43F8-9144-A1E04EFE8BDD}" presName="parentText" presStyleLbl="node1" presStyleIdx="3" presStyleCnt="8" custLinFactY="-36525" custLinFactNeighborX="-107" custLinFactNeighborY="-100000">
        <dgm:presLayoutVars>
          <dgm:chMax val="0"/>
          <dgm:bulletEnabled val="1"/>
        </dgm:presLayoutVars>
      </dgm:prSet>
      <dgm:spPr/>
    </dgm:pt>
    <dgm:pt modelId="{66ED9D81-B9E1-4A90-ACE3-21CA1E996808}" type="pres">
      <dgm:prSet presAssocID="{DB48FA1C-ADDD-47CA-841C-9A300E08F764}" presName="spacer" presStyleCnt="0"/>
      <dgm:spPr/>
    </dgm:pt>
    <dgm:pt modelId="{DECE452E-4F72-4818-8F2D-949FA9FDBCDB}" type="pres">
      <dgm:prSet presAssocID="{83F8E626-12D7-4F40-A4CD-ADB5BB0F1DC6}" presName="parentText" presStyleLbl="node1" presStyleIdx="4" presStyleCnt="8" custLinFactY="-59633" custLinFactNeighborY="-100000">
        <dgm:presLayoutVars>
          <dgm:chMax val="0"/>
          <dgm:bulletEnabled val="1"/>
        </dgm:presLayoutVars>
      </dgm:prSet>
      <dgm:spPr/>
    </dgm:pt>
    <dgm:pt modelId="{CCB13C6A-1A95-42C7-A1AF-10564744B778}" type="pres">
      <dgm:prSet presAssocID="{96FE90C2-CC84-4AB6-B726-BD478881CE44}" presName="spacer" presStyleCnt="0"/>
      <dgm:spPr/>
    </dgm:pt>
    <dgm:pt modelId="{22E19FC5-5AB0-4D38-83FD-6DCCE52E090B}" type="pres">
      <dgm:prSet presAssocID="{C37D1442-4847-4772-81FE-01BB36011F92}" presName="parentText" presStyleLbl="node1" presStyleIdx="5" presStyleCnt="8" custLinFactY="-80470" custLinFactNeighborX="-749" custLinFactNeighborY="-100000">
        <dgm:presLayoutVars>
          <dgm:chMax val="0"/>
          <dgm:bulletEnabled val="1"/>
        </dgm:presLayoutVars>
      </dgm:prSet>
      <dgm:spPr/>
    </dgm:pt>
    <dgm:pt modelId="{D257CB03-3BC0-4AD8-A135-0FD9BDA3F532}" type="pres">
      <dgm:prSet presAssocID="{0FBE3780-37C1-476A-87B4-6DC7D3931218}" presName="spacer" presStyleCnt="0"/>
      <dgm:spPr/>
    </dgm:pt>
    <dgm:pt modelId="{FAECE401-2A59-455A-AA96-013E84239C60}" type="pres">
      <dgm:prSet presAssocID="{2CE07DE9-C15C-4ADB-91EC-1154AA24AD2A}" presName="parentText" presStyleLbl="node1" presStyleIdx="6" presStyleCnt="8" custLinFactY="-92464" custLinFactNeighborX="-799" custLinFactNeighborY="-100000">
        <dgm:presLayoutVars>
          <dgm:chMax val="0"/>
          <dgm:bulletEnabled val="1"/>
        </dgm:presLayoutVars>
      </dgm:prSet>
      <dgm:spPr/>
    </dgm:pt>
    <dgm:pt modelId="{9FA57101-3E22-47BA-A212-E9C0DEB39A05}" type="pres">
      <dgm:prSet presAssocID="{676BD6CC-0FDC-40F5-B6C5-15CAA82B4461}" presName="spacer" presStyleCnt="0"/>
      <dgm:spPr/>
    </dgm:pt>
    <dgm:pt modelId="{7DE37F78-7C41-4110-82DA-241C31AF954E}" type="pres">
      <dgm:prSet presAssocID="{DB710604-4562-48FB-9B43-5200E5CA9A96}" presName="parentText" presStyleLbl="node1" presStyleIdx="7" presStyleCnt="8" custScaleY="107124" custLinFactY="-98628" custLinFactNeighborX="105" custLinFactNeighborY="-100000">
        <dgm:presLayoutVars>
          <dgm:chMax val="0"/>
          <dgm:bulletEnabled val="1"/>
        </dgm:presLayoutVars>
      </dgm:prSet>
      <dgm:spPr/>
    </dgm:pt>
  </dgm:ptLst>
  <dgm:cxnLst>
    <dgm:cxn modelId="{61AE7602-C576-4F67-81C6-FEFEC872A805}" type="presOf" srcId="{4B574103-8868-48BA-AF1E-FFFBAF7DF49D}" destId="{77DC7636-602B-4E31-B6F4-029E8FC3CF2B}" srcOrd="0" destOrd="0" presId="urn:microsoft.com/office/officeart/2005/8/layout/vList2"/>
    <dgm:cxn modelId="{60D10703-1A16-41F5-B5FC-DA39455A8545}" srcId="{63BE39B3-F52E-4B53-93F6-6E49E80BB053}" destId="{4B574103-8868-48BA-AF1E-FFFBAF7DF49D}" srcOrd="0" destOrd="0" parTransId="{3884427B-41DC-46B6-8F8D-D1B863F11D45}" sibTransId="{01233FFF-A26D-4004-BF14-6CFDE2AA530C}"/>
    <dgm:cxn modelId="{4C658907-EFB5-4E66-986A-784BA0D106BE}" type="presOf" srcId="{63BE39B3-F52E-4B53-93F6-6E49E80BB053}" destId="{8F353C95-2CF7-4589-ADA6-4BFDB34A97CF}" srcOrd="0" destOrd="0" presId="urn:microsoft.com/office/officeart/2005/8/layout/vList2"/>
    <dgm:cxn modelId="{98EAB81A-A97E-4034-A47A-8934DBD1A94A}" srcId="{63BE39B3-F52E-4B53-93F6-6E49E80BB053}" destId="{C37D1442-4847-4772-81FE-01BB36011F92}" srcOrd="5" destOrd="0" parTransId="{98EE5CFB-7792-452B-A741-95F897A0F8FF}" sibTransId="{0FBE3780-37C1-476A-87B4-6DC7D3931218}"/>
    <dgm:cxn modelId="{0E968A1F-B5C0-4B86-AAFE-2CC02C3B496D}" type="presOf" srcId="{2CE07DE9-C15C-4ADB-91EC-1154AA24AD2A}" destId="{FAECE401-2A59-455A-AA96-013E84239C60}" srcOrd="0" destOrd="0" presId="urn:microsoft.com/office/officeart/2005/8/layout/vList2"/>
    <dgm:cxn modelId="{18F94B26-5649-4471-80EE-85B92AB88BF1}" srcId="{63BE39B3-F52E-4B53-93F6-6E49E80BB053}" destId="{3DB78355-F258-43F8-9144-A1E04EFE8BDD}" srcOrd="3" destOrd="0" parTransId="{323BB6D0-9960-40C3-AC76-4E31BEE6FDF8}" sibTransId="{DB48FA1C-ADDD-47CA-841C-9A300E08F764}"/>
    <dgm:cxn modelId="{845C4128-B81F-4F2A-A7E7-9B2E42E274D4}" type="presOf" srcId="{30C50012-7A90-4D2C-92D4-89490EAB006F}" destId="{05016562-1ED5-410F-8CAF-4D69C81F24FF}" srcOrd="0" destOrd="0" presId="urn:microsoft.com/office/officeart/2005/8/layout/vList2"/>
    <dgm:cxn modelId="{B535BF5B-CC83-4F51-84E4-83BB0422E829}" srcId="{63BE39B3-F52E-4B53-93F6-6E49E80BB053}" destId="{DB710604-4562-48FB-9B43-5200E5CA9A96}" srcOrd="7" destOrd="0" parTransId="{36C633D7-4809-4F51-B4D0-4EC0A344175F}" sibTransId="{66BB6A58-A4A3-4823-989E-A69213A89A81}"/>
    <dgm:cxn modelId="{F7030B47-2E03-480F-B2E2-5FDC8D15ECC3}" srcId="{63BE39B3-F52E-4B53-93F6-6E49E80BB053}" destId="{30C50012-7A90-4D2C-92D4-89490EAB006F}" srcOrd="1" destOrd="0" parTransId="{2AF51C8E-2C1E-4B25-AE37-0698FE62DAA9}" sibTransId="{223E8B06-D69D-4706-B9FA-72B83220DE57}"/>
    <dgm:cxn modelId="{82FFED52-29CD-490E-93B9-C57FB3E98C8F}" type="presOf" srcId="{DB710604-4562-48FB-9B43-5200E5CA9A96}" destId="{7DE37F78-7C41-4110-82DA-241C31AF954E}" srcOrd="0" destOrd="0" presId="urn:microsoft.com/office/officeart/2005/8/layout/vList2"/>
    <dgm:cxn modelId="{A518FE80-7133-4433-ACA0-DCA449785807}" type="presOf" srcId="{83F8E626-12D7-4F40-A4CD-ADB5BB0F1DC6}" destId="{DECE452E-4F72-4818-8F2D-949FA9FDBCDB}" srcOrd="0" destOrd="0" presId="urn:microsoft.com/office/officeart/2005/8/layout/vList2"/>
    <dgm:cxn modelId="{44BFFB81-2D01-4663-A13D-38D09C945693}" srcId="{63BE39B3-F52E-4B53-93F6-6E49E80BB053}" destId="{83F8E626-12D7-4F40-A4CD-ADB5BB0F1DC6}" srcOrd="4" destOrd="0" parTransId="{6888794D-0A24-42EB-BF1A-26E1D0E18DA9}" sibTransId="{96FE90C2-CC84-4AB6-B726-BD478881CE44}"/>
    <dgm:cxn modelId="{F95CEC85-9EFD-4EC0-A57F-E1609580C299}" type="presOf" srcId="{FE179531-16AD-43D1-86AD-F1438076EAF8}" destId="{F4C9C1EA-B627-4C78-B524-3F7CFE371177}" srcOrd="0" destOrd="0" presId="urn:microsoft.com/office/officeart/2005/8/layout/vList2"/>
    <dgm:cxn modelId="{9C7BAF9E-3883-46AA-A969-1EF3DEE749E4}" srcId="{63BE39B3-F52E-4B53-93F6-6E49E80BB053}" destId="{FE179531-16AD-43D1-86AD-F1438076EAF8}" srcOrd="2" destOrd="0" parTransId="{F63AE24C-4B88-430A-81A7-5EB34FC70BB3}" sibTransId="{80B3C6D0-4343-4B67-928A-7C906F0CA33F}"/>
    <dgm:cxn modelId="{3687C9AD-034B-4EEB-ADF0-D732D593044D}" type="presOf" srcId="{C37D1442-4847-4772-81FE-01BB36011F92}" destId="{22E19FC5-5AB0-4D38-83FD-6DCCE52E090B}" srcOrd="0" destOrd="0" presId="urn:microsoft.com/office/officeart/2005/8/layout/vList2"/>
    <dgm:cxn modelId="{AC2281E6-CE74-4270-92FF-3E489F7DDCF2}" type="presOf" srcId="{3DB78355-F258-43F8-9144-A1E04EFE8BDD}" destId="{7CDE162D-25F3-4E20-971D-5ED20EACD25C}" srcOrd="0" destOrd="0" presId="urn:microsoft.com/office/officeart/2005/8/layout/vList2"/>
    <dgm:cxn modelId="{76AA7FF2-6D96-4BE4-86F5-A433D9514882}" srcId="{63BE39B3-F52E-4B53-93F6-6E49E80BB053}" destId="{2CE07DE9-C15C-4ADB-91EC-1154AA24AD2A}" srcOrd="6" destOrd="0" parTransId="{2EDD4CAC-3E98-4963-A732-6C1B9D32B670}" sibTransId="{676BD6CC-0FDC-40F5-B6C5-15CAA82B4461}"/>
    <dgm:cxn modelId="{370BDA65-2D5D-4466-AD1C-8CCDA26E294A}" type="presParOf" srcId="{8F353C95-2CF7-4589-ADA6-4BFDB34A97CF}" destId="{77DC7636-602B-4E31-B6F4-029E8FC3CF2B}" srcOrd="0" destOrd="0" presId="urn:microsoft.com/office/officeart/2005/8/layout/vList2"/>
    <dgm:cxn modelId="{835B36A3-B123-43C3-8380-C59A633AB85E}" type="presParOf" srcId="{8F353C95-2CF7-4589-ADA6-4BFDB34A97CF}" destId="{72825CD4-D72B-4A9C-8BFB-386022D152A4}" srcOrd="1" destOrd="0" presId="urn:microsoft.com/office/officeart/2005/8/layout/vList2"/>
    <dgm:cxn modelId="{9A79AFEC-5AD7-4FD4-B318-65A97AD975E1}" type="presParOf" srcId="{8F353C95-2CF7-4589-ADA6-4BFDB34A97CF}" destId="{05016562-1ED5-410F-8CAF-4D69C81F24FF}" srcOrd="2" destOrd="0" presId="urn:microsoft.com/office/officeart/2005/8/layout/vList2"/>
    <dgm:cxn modelId="{C21B4D24-2F22-46DC-BA0F-713DE4E47584}" type="presParOf" srcId="{8F353C95-2CF7-4589-ADA6-4BFDB34A97CF}" destId="{54F5FE06-7380-4F3B-8CD2-00A2F0B70539}" srcOrd="3" destOrd="0" presId="urn:microsoft.com/office/officeart/2005/8/layout/vList2"/>
    <dgm:cxn modelId="{A7EB171B-2337-4D0D-BA6A-AC85A5A0DED6}" type="presParOf" srcId="{8F353C95-2CF7-4589-ADA6-4BFDB34A97CF}" destId="{F4C9C1EA-B627-4C78-B524-3F7CFE371177}" srcOrd="4" destOrd="0" presId="urn:microsoft.com/office/officeart/2005/8/layout/vList2"/>
    <dgm:cxn modelId="{F9F634B3-EE13-4362-9E22-4BE2DC327836}" type="presParOf" srcId="{8F353C95-2CF7-4589-ADA6-4BFDB34A97CF}" destId="{AE7DFB05-BF10-496A-B343-33F6F2ADD176}" srcOrd="5" destOrd="0" presId="urn:microsoft.com/office/officeart/2005/8/layout/vList2"/>
    <dgm:cxn modelId="{28070154-9923-4D3C-A744-07A9B0E4FF19}" type="presParOf" srcId="{8F353C95-2CF7-4589-ADA6-4BFDB34A97CF}" destId="{7CDE162D-25F3-4E20-971D-5ED20EACD25C}" srcOrd="6" destOrd="0" presId="urn:microsoft.com/office/officeart/2005/8/layout/vList2"/>
    <dgm:cxn modelId="{49F7D78E-35C3-421C-B3D1-2CB41E179DAB}" type="presParOf" srcId="{8F353C95-2CF7-4589-ADA6-4BFDB34A97CF}" destId="{66ED9D81-B9E1-4A90-ACE3-21CA1E996808}" srcOrd="7" destOrd="0" presId="urn:microsoft.com/office/officeart/2005/8/layout/vList2"/>
    <dgm:cxn modelId="{4C5E9D10-6F18-48FF-8C11-14FC8673B3E1}" type="presParOf" srcId="{8F353C95-2CF7-4589-ADA6-4BFDB34A97CF}" destId="{DECE452E-4F72-4818-8F2D-949FA9FDBCDB}" srcOrd="8" destOrd="0" presId="urn:microsoft.com/office/officeart/2005/8/layout/vList2"/>
    <dgm:cxn modelId="{7CDBD99A-FB54-4B1E-86F6-32FA21615281}" type="presParOf" srcId="{8F353C95-2CF7-4589-ADA6-4BFDB34A97CF}" destId="{CCB13C6A-1A95-42C7-A1AF-10564744B778}" srcOrd="9" destOrd="0" presId="urn:microsoft.com/office/officeart/2005/8/layout/vList2"/>
    <dgm:cxn modelId="{062EFDDE-DA9A-4941-86B7-2E21BEFC273D}" type="presParOf" srcId="{8F353C95-2CF7-4589-ADA6-4BFDB34A97CF}" destId="{22E19FC5-5AB0-4D38-83FD-6DCCE52E090B}" srcOrd="10" destOrd="0" presId="urn:microsoft.com/office/officeart/2005/8/layout/vList2"/>
    <dgm:cxn modelId="{69465B29-5D86-4613-ABE4-4FE476F4D9FC}" type="presParOf" srcId="{8F353C95-2CF7-4589-ADA6-4BFDB34A97CF}" destId="{D257CB03-3BC0-4AD8-A135-0FD9BDA3F532}" srcOrd="11" destOrd="0" presId="urn:microsoft.com/office/officeart/2005/8/layout/vList2"/>
    <dgm:cxn modelId="{DBBF415B-7B06-46BD-89E0-98859328D2B8}" type="presParOf" srcId="{8F353C95-2CF7-4589-ADA6-4BFDB34A97CF}" destId="{FAECE401-2A59-455A-AA96-013E84239C60}" srcOrd="12" destOrd="0" presId="urn:microsoft.com/office/officeart/2005/8/layout/vList2"/>
    <dgm:cxn modelId="{D7B0D8C1-0757-4478-A1CE-21E682429A03}" type="presParOf" srcId="{8F353C95-2CF7-4589-ADA6-4BFDB34A97CF}" destId="{9FA57101-3E22-47BA-A212-E9C0DEB39A05}" srcOrd="13" destOrd="0" presId="urn:microsoft.com/office/officeart/2005/8/layout/vList2"/>
    <dgm:cxn modelId="{B5EBC8C7-D9C9-4601-8B1A-F23682A865AD}" type="presParOf" srcId="{8F353C95-2CF7-4589-ADA6-4BFDB34A97CF}" destId="{7DE37F78-7C41-4110-82DA-241C31AF954E}"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DC7636-602B-4E31-B6F4-029E8FC3CF2B}">
      <dsp:nvSpPr>
        <dsp:cNvPr id="0" name=""/>
        <dsp:cNvSpPr/>
      </dsp:nvSpPr>
      <dsp:spPr>
        <a:xfrm>
          <a:off x="0" y="36439"/>
          <a:ext cx="10974909" cy="639587"/>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prstClr val="black"/>
              </a:solidFill>
              <a:latin typeface="Garamond" panose="02020404030301010803" pitchFamily="18" charset="0"/>
              <a:ea typeface="+mn-ea"/>
              <a:cs typeface="+mn-cs"/>
            </a:rPr>
            <a:t>Día</a:t>
          </a:r>
          <a:r>
            <a:rPr lang="es-ES" sz="1800" kern="1200" dirty="0">
              <a:solidFill>
                <a:prstClr val="black"/>
              </a:solidFill>
              <a:latin typeface="Garamond" panose="02020404030301010803" pitchFamily="18" charset="0"/>
              <a:ea typeface="+mn-ea"/>
              <a:cs typeface="+mn-cs"/>
            </a:rPr>
            <a:t> 1 Aeropuerto-</a:t>
          </a:r>
          <a:r>
            <a:rPr lang="es-ES" sz="1800" kern="1200" dirty="0" err="1">
              <a:solidFill>
                <a:prstClr val="black"/>
              </a:solidFill>
              <a:latin typeface="Garamond" panose="02020404030301010803" pitchFamily="18" charset="0"/>
              <a:ea typeface="+mn-ea"/>
              <a:cs typeface="+mn-cs"/>
            </a:rPr>
            <a:t>Fadial</a:t>
          </a:r>
          <a:r>
            <a:rPr lang="es-ES" sz="1800" kern="1200" dirty="0">
              <a:solidFill>
                <a:schemeClr val="tx1"/>
              </a:solidFill>
              <a:latin typeface="Garamond" panose="02020404030301010803" pitchFamily="18" charset="0"/>
            </a:rPr>
            <a:t>						Baobab Lodge o similar			</a:t>
          </a:r>
        </a:p>
      </dsp:txBody>
      <dsp:txXfrm>
        <a:off x="31222" y="67661"/>
        <a:ext cx="10912465" cy="577143"/>
      </dsp:txXfrm>
    </dsp:sp>
    <dsp:sp modelId="{05016562-1ED5-410F-8CAF-4D69C81F24FF}">
      <dsp:nvSpPr>
        <dsp:cNvPr id="0" name=""/>
        <dsp:cNvSpPr/>
      </dsp:nvSpPr>
      <dsp:spPr>
        <a:xfrm>
          <a:off x="0" y="683288"/>
          <a:ext cx="10974909" cy="639587"/>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0" kern="1200" dirty="0">
              <a:solidFill>
                <a:schemeClr val="tx1"/>
              </a:solidFill>
              <a:latin typeface="Garamond" panose="02020404030301010803" pitchFamily="18" charset="0"/>
            </a:rPr>
            <a:t>Día </a:t>
          </a:r>
          <a:r>
            <a:rPr lang="es-ES" sz="1800" kern="1200" dirty="0">
              <a:solidFill>
                <a:schemeClr val="tx1"/>
              </a:solidFill>
              <a:latin typeface="Garamond" panose="02020404030301010803" pitchFamily="18" charset="0"/>
            </a:rPr>
            <a:t>2 </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-Talleres de Batik-Visita de Fadiouth-</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		Baobab Lodge o similar	</a:t>
          </a:r>
        </a:p>
      </dsp:txBody>
      <dsp:txXfrm>
        <a:off x="31222" y="714510"/>
        <a:ext cx="10912465" cy="577143"/>
      </dsp:txXfrm>
    </dsp:sp>
    <dsp:sp modelId="{F4C9C1EA-B627-4C78-B524-3F7CFE371177}">
      <dsp:nvSpPr>
        <dsp:cNvPr id="0" name=""/>
        <dsp:cNvSpPr/>
      </dsp:nvSpPr>
      <dsp:spPr>
        <a:xfrm>
          <a:off x="0" y="1239295"/>
          <a:ext cx="10974909" cy="639587"/>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0" kern="1200" dirty="0">
              <a:solidFill>
                <a:schemeClr val="tx1"/>
              </a:solidFill>
              <a:latin typeface="Garamond" panose="02020404030301010803" pitchFamily="18" charset="0"/>
            </a:rPr>
            <a:t>Día</a:t>
          </a:r>
          <a:r>
            <a:rPr lang="es-ES" sz="1800" kern="1200" dirty="0">
              <a:solidFill>
                <a:schemeClr val="tx1"/>
              </a:solidFill>
              <a:latin typeface="Garamond" panose="02020404030301010803" pitchFamily="18" charset="0"/>
            </a:rPr>
            <a:t> 3 </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-Talleres de Batik-</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a:t>
          </a:r>
          <a:r>
            <a:rPr lang="es-ES" sz="1800" kern="1200" dirty="0" err="1">
              <a:solidFill>
                <a:schemeClr val="tx1"/>
              </a:solidFill>
              <a:latin typeface="Garamond" panose="02020404030301010803" pitchFamily="18" charset="0"/>
            </a:rPr>
            <a:t>Ndangane-Fadial</a:t>
          </a:r>
          <a:r>
            <a:rPr lang="es-ES" sz="1800" kern="1200" dirty="0">
              <a:solidFill>
                <a:schemeClr val="tx1"/>
              </a:solidFill>
              <a:latin typeface="Garamond" panose="02020404030301010803" pitchFamily="18" charset="0"/>
            </a:rPr>
            <a:t>			Baobab Lodge o similar		</a:t>
          </a:r>
          <a:endParaRPr lang="es-ES" sz="1800" b="0" kern="1200" dirty="0">
            <a:solidFill>
              <a:schemeClr val="tx1"/>
            </a:solidFill>
            <a:latin typeface="Garamond" panose="02020404030301010803" pitchFamily="18" charset="0"/>
          </a:endParaRPr>
        </a:p>
      </dsp:txBody>
      <dsp:txXfrm>
        <a:off x="31222" y="1270517"/>
        <a:ext cx="10912465" cy="577143"/>
      </dsp:txXfrm>
    </dsp:sp>
    <dsp:sp modelId="{7CDE162D-25F3-4E20-971D-5ED20EACD25C}">
      <dsp:nvSpPr>
        <dsp:cNvPr id="0" name=""/>
        <dsp:cNvSpPr/>
      </dsp:nvSpPr>
      <dsp:spPr>
        <a:xfrm>
          <a:off x="0" y="1769175"/>
          <a:ext cx="10974909" cy="639587"/>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0" kern="1200" dirty="0">
              <a:solidFill>
                <a:schemeClr val="tx1"/>
              </a:solidFill>
              <a:latin typeface="Garamond" panose="02020404030301010803" pitchFamily="18" charset="0"/>
            </a:rPr>
            <a:t>Día</a:t>
          </a:r>
          <a:r>
            <a:rPr lang="es-ES" sz="1800" b="0" kern="1200" dirty="0">
              <a:solidFill>
                <a:schemeClr val="tx1"/>
              </a:solidFill>
              <a:latin typeface="Garamond" panose="02020404030301010803" pitchFamily="18" charset="0"/>
            </a:rPr>
            <a:t> </a:t>
          </a:r>
          <a:r>
            <a:rPr lang="es-ES" sz="1800" kern="1200" dirty="0">
              <a:solidFill>
                <a:schemeClr val="tx1"/>
              </a:solidFill>
              <a:latin typeface="Garamond" panose="02020404030301010803" pitchFamily="18" charset="0"/>
            </a:rPr>
            <a:t>4 </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-Talleres de Batik- </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-Tarde libre			Baobab Lodge o similar</a:t>
          </a:r>
          <a:r>
            <a:rPr lang="es-ES" sz="1600" kern="1200" dirty="0">
              <a:solidFill>
                <a:schemeClr val="tx1"/>
              </a:solidFill>
              <a:latin typeface="Garamond" panose="02020404030301010803" pitchFamily="18" charset="0"/>
            </a:rPr>
            <a:t>		</a:t>
          </a:r>
        </a:p>
      </dsp:txBody>
      <dsp:txXfrm>
        <a:off x="31222" y="1800397"/>
        <a:ext cx="10912465" cy="577143"/>
      </dsp:txXfrm>
    </dsp:sp>
    <dsp:sp modelId="{DECE452E-4F72-4818-8F2D-949FA9FDBCDB}">
      <dsp:nvSpPr>
        <dsp:cNvPr id="0" name=""/>
        <dsp:cNvSpPr/>
      </dsp:nvSpPr>
      <dsp:spPr>
        <a:xfrm>
          <a:off x="0" y="2301286"/>
          <a:ext cx="10974909" cy="639587"/>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0" kern="1200" dirty="0">
              <a:solidFill>
                <a:schemeClr val="tx1"/>
              </a:solidFill>
              <a:latin typeface="Garamond" panose="02020404030301010803" pitchFamily="18" charset="0"/>
            </a:rPr>
            <a:t>Día</a:t>
          </a:r>
          <a:r>
            <a:rPr lang="es-ES" sz="1800" b="0" kern="1200" dirty="0">
              <a:solidFill>
                <a:schemeClr val="tx1"/>
              </a:solidFill>
              <a:latin typeface="Garamond" panose="02020404030301010803" pitchFamily="18" charset="0"/>
            </a:rPr>
            <a:t> 5 </a:t>
          </a:r>
          <a:r>
            <a:rPr lang="es-ES" sz="1800" b="0" kern="1200" dirty="0" err="1">
              <a:solidFill>
                <a:schemeClr val="tx1"/>
              </a:solidFill>
              <a:latin typeface="Garamond" panose="02020404030301010803" pitchFamily="18" charset="0"/>
            </a:rPr>
            <a:t>Fadial</a:t>
          </a:r>
          <a:r>
            <a:rPr lang="es-ES" sz="1800" b="0" kern="1200" dirty="0">
              <a:solidFill>
                <a:schemeClr val="tx1"/>
              </a:solidFill>
              <a:latin typeface="Garamond" panose="02020404030301010803" pitchFamily="18" charset="0"/>
            </a:rPr>
            <a:t>-Talleres de Chup-Visita del Museo </a:t>
          </a:r>
          <a:r>
            <a:rPr lang="es-ES" sz="1800" b="0" kern="1200" dirty="0" err="1">
              <a:solidFill>
                <a:schemeClr val="tx1"/>
              </a:solidFill>
              <a:latin typeface="Garamond" panose="02020404030301010803" pitchFamily="18" charset="0"/>
            </a:rPr>
            <a:t>Mahicao-Fadial</a:t>
          </a:r>
          <a:r>
            <a:rPr lang="es-ES" sz="1800" kern="1200" dirty="0">
              <a:solidFill>
                <a:schemeClr val="tx1"/>
              </a:solidFill>
              <a:latin typeface="Garamond" panose="02020404030301010803" pitchFamily="18" charset="0"/>
            </a:rPr>
            <a:t>		Baobab Lodge o similar			</a:t>
          </a:r>
        </a:p>
      </dsp:txBody>
      <dsp:txXfrm>
        <a:off x="31222" y="2332508"/>
        <a:ext cx="10912465" cy="577143"/>
      </dsp:txXfrm>
    </dsp:sp>
    <dsp:sp modelId="{22E19FC5-5AB0-4D38-83FD-6DCCE52E090B}">
      <dsp:nvSpPr>
        <dsp:cNvPr id="0" name=""/>
        <dsp:cNvSpPr/>
      </dsp:nvSpPr>
      <dsp:spPr>
        <a:xfrm>
          <a:off x="0" y="2847923"/>
          <a:ext cx="10974909" cy="639587"/>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0" kern="1200" dirty="0">
              <a:solidFill>
                <a:schemeClr val="tx1"/>
              </a:solidFill>
              <a:latin typeface="Garamond" panose="02020404030301010803" pitchFamily="18" charset="0"/>
            </a:rPr>
            <a:t>Día</a:t>
          </a:r>
          <a:r>
            <a:rPr lang="es-ES" sz="1800" kern="1200" dirty="0">
              <a:solidFill>
                <a:schemeClr val="tx1"/>
              </a:solidFill>
              <a:latin typeface="Garamond" panose="02020404030301010803" pitchFamily="18" charset="0"/>
            </a:rPr>
            <a:t> 6 </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-Talleres de Chup-Visita de la Finca de </a:t>
          </a:r>
          <a:r>
            <a:rPr lang="es-ES" sz="1800" kern="1200" dirty="0" err="1">
              <a:solidFill>
                <a:schemeClr val="tx1"/>
              </a:solidFill>
              <a:latin typeface="Garamond" panose="02020404030301010803" pitchFamily="18" charset="0"/>
            </a:rPr>
            <a:t>Kaydara-Fadial</a:t>
          </a:r>
          <a:r>
            <a:rPr lang="es-ES" sz="1800" kern="1200" dirty="0">
              <a:solidFill>
                <a:schemeClr val="tx1"/>
              </a:solidFill>
              <a:latin typeface="Garamond" panose="02020404030301010803" pitchFamily="18" charset="0"/>
            </a:rPr>
            <a:t>	Baobab Lodge o similar			</a:t>
          </a:r>
        </a:p>
      </dsp:txBody>
      <dsp:txXfrm>
        <a:off x="31222" y="2879145"/>
        <a:ext cx="10912465" cy="577143"/>
      </dsp:txXfrm>
    </dsp:sp>
    <dsp:sp modelId="{FAECE401-2A59-455A-AA96-013E84239C60}">
      <dsp:nvSpPr>
        <dsp:cNvPr id="0" name=""/>
        <dsp:cNvSpPr/>
      </dsp:nvSpPr>
      <dsp:spPr>
        <a:xfrm>
          <a:off x="0" y="3451119"/>
          <a:ext cx="10974909" cy="639587"/>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0" kern="1200" dirty="0">
              <a:solidFill>
                <a:schemeClr val="tx1"/>
              </a:solidFill>
              <a:latin typeface="Garamond" panose="02020404030301010803" pitchFamily="18" charset="0"/>
            </a:rPr>
            <a:t>Día</a:t>
          </a:r>
          <a:r>
            <a:rPr lang="es-ES" sz="1800" kern="1200" dirty="0">
              <a:solidFill>
                <a:schemeClr val="tx1"/>
              </a:solidFill>
              <a:latin typeface="Garamond" panose="02020404030301010803" pitchFamily="18" charset="0"/>
            </a:rPr>
            <a:t> 7 </a:t>
          </a:r>
          <a:r>
            <a:rPr lang="es-ES" sz="1800" kern="1200" dirty="0" err="1">
              <a:solidFill>
                <a:schemeClr val="tx1"/>
              </a:solidFill>
              <a:latin typeface="Garamond" panose="02020404030301010803" pitchFamily="18" charset="0"/>
            </a:rPr>
            <a:t>Fadial</a:t>
          </a:r>
          <a:r>
            <a:rPr lang="es-ES" sz="1800" kern="1200" dirty="0">
              <a:solidFill>
                <a:schemeClr val="tx1"/>
              </a:solidFill>
              <a:latin typeface="Garamond" panose="02020404030301010803" pitchFamily="18" charset="0"/>
            </a:rPr>
            <a:t>-Dakar-City tour-Dakar 				</a:t>
          </a:r>
          <a:r>
            <a:rPr lang="es-ES" sz="1800" kern="1200" dirty="0" err="1">
              <a:solidFill>
                <a:schemeClr val="tx1"/>
              </a:solidFill>
              <a:latin typeface="Garamond" panose="02020404030301010803" pitchFamily="18" charset="0"/>
            </a:rPr>
            <a:t>Ganalé</a:t>
          </a:r>
          <a:r>
            <a:rPr lang="es-ES" sz="1800" kern="1200" dirty="0">
              <a:solidFill>
                <a:schemeClr val="tx1"/>
              </a:solidFill>
              <a:latin typeface="Garamond" panose="02020404030301010803" pitchFamily="18" charset="0"/>
            </a:rPr>
            <a:t> 3* o similar  	</a:t>
          </a:r>
        </a:p>
      </dsp:txBody>
      <dsp:txXfrm>
        <a:off x="31222" y="3482341"/>
        <a:ext cx="10912465" cy="577143"/>
      </dsp:txXfrm>
    </dsp:sp>
    <dsp:sp modelId="{7DE37F78-7C41-4110-82DA-241C31AF954E}">
      <dsp:nvSpPr>
        <dsp:cNvPr id="0" name=""/>
        <dsp:cNvSpPr/>
      </dsp:nvSpPr>
      <dsp:spPr>
        <a:xfrm>
          <a:off x="0" y="4091603"/>
          <a:ext cx="10974909" cy="685152"/>
        </a:xfrm>
        <a:prstGeom prst="roundRect">
          <a:avLst/>
        </a:prstGeom>
        <a:solidFill>
          <a:srgbClr val="EAA80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b="0" kern="1200" dirty="0">
              <a:solidFill>
                <a:schemeClr val="tx1"/>
              </a:solidFill>
              <a:latin typeface="Garamond" panose="02020404030301010803" pitchFamily="18" charset="0"/>
            </a:rPr>
            <a:t>Día</a:t>
          </a:r>
          <a:r>
            <a:rPr lang="es-ES" sz="1800" kern="1200" dirty="0">
              <a:solidFill>
                <a:schemeClr val="tx1"/>
              </a:solidFill>
              <a:latin typeface="Garamond" panose="02020404030301010803" pitchFamily="18" charset="0"/>
            </a:rPr>
            <a:t> 8 Dakar-Gorée-Lago </a:t>
          </a:r>
          <a:r>
            <a:rPr lang="es-ES" sz="1800" kern="1200" dirty="0" err="1">
              <a:solidFill>
                <a:schemeClr val="tx1"/>
              </a:solidFill>
              <a:latin typeface="Garamond" panose="02020404030301010803" pitchFamily="18" charset="0"/>
            </a:rPr>
            <a:t>Retba</a:t>
          </a:r>
          <a:r>
            <a:rPr lang="es-ES" sz="1800" kern="1200" dirty="0">
              <a:solidFill>
                <a:schemeClr val="tx1"/>
              </a:solidFill>
              <a:latin typeface="Garamond" panose="02020404030301010803" pitchFamily="18" charset="0"/>
            </a:rPr>
            <a:t>-Aeropuerto</a:t>
          </a:r>
          <a:r>
            <a:rPr lang="es-ES" sz="1600" kern="1200" dirty="0">
              <a:solidFill>
                <a:schemeClr val="tx1"/>
              </a:solidFill>
              <a:latin typeface="Garamond" panose="02020404030301010803" pitchFamily="18" charset="0"/>
            </a:rPr>
            <a:t>												   </a:t>
          </a:r>
        </a:p>
      </dsp:txBody>
      <dsp:txXfrm>
        <a:off x="33446" y="4125049"/>
        <a:ext cx="10908017" cy="6182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304859-5FB2-4DB6-B4CA-96FD03EAA0C7}" type="datetimeFigureOut">
              <a:rPr lang="en-US" smtClean="0"/>
              <a:t>3/14/2025</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2102B7-F3E9-4FE3-8ECA-9D16ABC67C03}" type="slidenum">
              <a:rPr lang="en-US" smtClean="0"/>
              <a:t>‹N°›</a:t>
            </a:fld>
            <a:endParaRPr lang="en-US"/>
          </a:p>
        </p:txBody>
      </p:sp>
    </p:spTree>
    <p:extLst>
      <p:ext uri="{BB962C8B-B14F-4D97-AF65-F5344CB8AC3E}">
        <p14:creationId xmlns:p14="http://schemas.microsoft.com/office/powerpoint/2010/main" val="3325362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522102B7-F3E9-4FE3-8ECA-9D16ABC67C03}" type="slidenum">
              <a:rPr lang="en-US" smtClean="0"/>
              <a:t>3</a:t>
            </a:fld>
            <a:endParaRPr lang="en-US"/>
          </a:p>
        </p:txBody>
      </p:sp>
    </p:spTree>
    <p:extLst>
      <p:ext uri="{BB962C8B-B14F-4D97-AF65-F5344CB8AC3E}">
        <p14:creationId xmlns:p14="http://schemas.microsoft.com/office/powerpoint/2010/main" val="34849488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a:p>
        </p:txBody>
      </p:sp>
      <p:sp>
        <p:nvSpPr>
          <p:cNvPr id="4" name="Espace réservé de la date 3"/>
          <p:cNvSpPr>
            <a:spLocks noGrp="1"/>
          </p:cNvSpPr>
          <p:nvPr>
            <p:ph type="dt" sz="half" idx="10"/>
          </p:nvPr>
        </p:nvSpPr>
        <p:spPr/>
        <p:txBody>
          <a:bodyPr/>
          <a:lstStyle/>
          <a:p>
            <a:fld id="{2606F3BF-7744-4C4D-959B-21F3811E2C1F}" type="datetimeFigureOut">
              <a:rPr lang="en-US" smtClean="0"/>
              <a:t>3/14/2025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1614220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2606F3BF-7744-4C4D-959B-21F3811E2C1F}" type="datetimeFigureOut">
              <a:rPr lang="en-US" smtClean="0"/>
              <a:t>3/14/2025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2131546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2606F3BF-7744-4C4D-959B-21F3811E2C1F}" type="datetimeFigureOut">
              <a:rPr lang="en-US" smtClean="0"/>
              <a:t>3/14/2025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19890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2606F3BF-7744-4C4D-959B-21F3811E2C1F}" type="datetimeFigureOut">
              <a:rPr lang="en-US" smtClean="0"/>
              <a:t>3/14/2025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1287657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2606F3BF-7744-4C4D-959B-21F3811E2C1F}" type="datetimeFigureOut">
              <a:rPr lang="en-US" smtClean="0"/>
              <a:t>3/14/2025</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2221969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2606F3BF-7744-4C4D-959B-21F3811E2C1F}" type="datetimeFigureOut">
              <a:rPr lang="en-US" smtClean="0"/>
              <a:t>3/14/2025</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3761333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606F3BF-7744-4C4D-959B-21F3811E2C1F}" type="datetimeFigureOut">
              <a:rPr lang="en-US" smtClean="0"/>
              <a:t>3/14/2025</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4152716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2606F3BF-7744-4C4D-959B-21F3811E2C1F}" type="datetimeFigureOut">
              <a:rPr lang="en-US" smtClean="0"/>
              <a:t>3/14/2025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3429604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2606F3BF-7744-4C4D-959B-21F3811E2C1F}" type="datetimeFigureOut">
              <a:rPr lang="en-US" smtClean="0"/>
              <a:t>3/14/2025</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420421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2606F3BF-7744-4C4D-959B-21F3811E2C1F}" type="datetimeFigureOut">
              <a:rPr lang="en-US" smtClean="0"/>
              <a:t>3/14/2025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1090213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2606F3BF-7744-4C4D-959B-21F3811E2C1F}" type="datetimeFigureOut">
              <a:rPr lang="en-US" smtClean="0"/>
              <a:t>3/14/2025</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C0C2404B-1341-46F9-8C8D-03EFF91AE41E}" type="slidenum">
              <a:rPr lang="en-US" smtClean="0"/>
              <a:t>‹N°›</a:t>
            </a:fld>
            <a:endParaRPr lang="en-US"/>
          </a:p>
        </p:txBody>
      </p:sp>
    </p:spTree>
    <p:extLst>
      <p:ext uri="{BB962C8B-B14F-4D97-AF65-F5344CB8AC3E}">
        <p14:creationId xmlns:p14="http://schemas.microsoft.com/office/powerpoint/2010/main" val="3384925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06F3BF-7744-4C4D-959B-21F3811E2C1F}" type="datetimeFigureOut">
              <a:rPr lang="en-US" smtClean="0"/>
              <a:t>3/14/2025</a:t>
            </a:fld>
            <a:endParaRPr lang="en-US"/>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C2404B-1341-46F9-8C8D-03EFF91AE41E}" type="slidenum">
              <a:rPr lang="en-US" smtClean="0"/>
              <a:t>‹N°›</a:t>
            </a:fld>
            <a:endParaRPr lang="en-US"/>
          </a:p>
        </p:txBody>
      </p:sp>
    </p:spTree>
    <p:extLst>
      <p:ext uri="{BB962C8B-B14F-4D97-AF65-F5344CB8AC3E}">
        <p14:creationId xmlns:p14="http://schemas.microsoft.com/office/powerpoint/2010/main" val="1471590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11.svg"/><Relationship Id="rId4" Type="http://schemas.openxmlformats.org/officeDocument/2006/relationships/image" Target="../media/image20.jpe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5.jpeg"/><Relationship Id="rId7" Type="http://schemas.openxmlformats.org/officeDocument/2006/relationships/image" Target="../media/image9.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1.jpe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2723783" y="197207"/>
            <a:ext cx="5527345" cy="830997"/>
          </a:xfrm>
          <a:prstGeom prst="rect">
            <a:avLst/>
          </a:prstGeom>
          <a:noFill/>
        </p:spPr>
        <p:txBody>
          <a:bodyPr wrap="square" rtlCol="0">
            <a:spAutoFit/>
            <a:sp3d extrusionH="57150" prstMaterial="softEdge">
              <a:bevelT w="25400" h="38100"/>
            </a:sp3d>
          </a:bodyPr>
          <a:lstStyle/>
          <a:p>
            <a:pPr algn="ctr"/>
            <a:r>
              <a:rPr lang="es-ES" sz="2400" dirty="0">
                <a:ln/>
                <a:solidFill>
                  <a:schemeClr val="accent2"/>
                </a:solidFill>
                <a:latin typeface="Arial Black" panose="020B0A04020102020204" pitchFamily="34" charset="0"/>
                <a:ea typeface="Calibri"/>
              </a:rPr>
              <a:t>RUTA DEL BATIK Y DEL CHUP   </a:t>
            </a:r>
          </a:p>
          <a:p>
            <a:pPr algn="ctr"/>
            <a:r>
              <a:rPr lang="en-US" sz="2400" dirty="0">
                <a:ln/>
                <a:solidFill>
                  <a:schemeClr val="accent2"/>
                </a:solidFill>
                <a:latin typeface="Arial Black" panose="020B0A04020102020204" pitchFamily="34" charset="0"/>
                <a:ea typeface="Calibri"/>
              </a:rPr>
              <a:t>08</a:t>
            </a:r>
            <a:r>
              <a:rPr lang="en-US" sz="2400" dirty="0">
                <a:ln/>
                <a:solidFill>
                  <a:schemeClr val="accent2"/>
                </a:solidFill>
                <a:latin typeface="Arial Black" panose="020B0A04020102020204" pitchFamily="34" charset="0"/>
              </a:rPr>
              <a:t> </a:t>
            </a:r>
            <a:r>
              <a:rPr kumimoji="0" lang="es-ES" altLang="en-US" sz="2400" b="1" i="0" u="none" strike="noStrike" cap="none" normalizeH="0" baseline="0" dirty="0">
                <a:ln>
                  <a:noFill/>
                </a:ln>
                <a:solidFill>
                  <a:schemeClr val="accent2"/>
                </a:solidFill>
                <a:effectLst/>
                <a:latin typeface="Arial Black" panose="020B0A04020102020204" pitchFamily="34" charset="0"/>
              </a:rPr>
              <a:t>DÍAS</a:t>
            </a:r>
            <a:r>
              <a:rPr kumimoji="0" lang="es-ES" altLang="en-US" sz="2400" b="0" i="0" u="none" strike="noStrike" cap="none" normalizeH="0" baseline="0" dirty="0">
                <a:ln>
                  <a:noFill/>
                </a:ln>
                <a:solidFill>
                  <a:srgbClr val="202124"/>
                </a:solidFill>
                <a:effectLst/>
                <a:latin typeface="inherit"/>
              </a:rPr>
              <a:t> </a:t>
            </a:r>
            <a:r>
              <a:rPr lang="en-US" sz="2400" dirty="0">
                <a:ln/>
                <a:solidFill>
                  <a:schemeClr val="accent2"/>
                </a:solidFill>
                <a:latin typeface="Arial Black" panose="020B0A04020102020204" pitchFamily="34" charset="0"/>
              </a:rPr>
              <a:t>/ 07 NOCHES</a:t>
            </a:r>
          </a:p>
        </p:txBody>
      </p:sp>
      <p:graphicFrame>
        <p:nvGraphicFramePr>
          <p:cNvPr id="10" name="Diagramme 9"/>
          <p:cNvGraphicFramePr/>
          <p:nvPr>
            <p:extLst>
              <p:ext uri="{D42A27DB-BD31-4B8C-83A1-F6EECF244321}">
                <p14:modId xmlns:p14="http://schemas.microsoft.com/office/powerpoint/2010/main" val="1216581684"/>
              </p:ext>
            </p:extLst>
          </p:nvPr>
        </p:nvGraphicFramePr>
        <p:xfrm>
          <a:off x="436420" y="1209524"/>
          <a:ext cx="10974910" cy="54512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id="{51ACA004-82C3-8B27-EC2A-7303EF9DCE05}"/>
              </a:ext>
            </a:extLst>
          </p:cNvPr>
          <p:cNvSpPr>
            <a:spLocks noChangeArrowheads="1"/>
          </p:cNvSpPr>
          <p:nvPr/>
        </p:nvSpPr>
        <p:spPr bwMode="auto">
          <a:xfrm>
            <a:off x="320511" y="99736"/>
            <a:ext cx="22442" cy="9747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800" b="0" i="0" u="none" strike="noStrike" cap="none" normalizeH="0" baseline="0" dirty="0">
                <a:ln>
                  <a:noFill/>
                </a:ln>
                <a:solidFill>
                  <a:schemeClr val="tx1"/>
                </a:solidFill>
                <a:effectLst/>
              </a:rPr>
              <a:t> </a:t>
            </a:r>
            <a:endParaRPr kumimoji="0" lang="es-E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40177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679629" y="198018"/>
            <a:ext cx="10398264" cy="461665"/>
          </a:xfrm>
          <a:prstGeom prst="rect">
            <a:avLst/>
          </a:prstGeom>
          <a:solidFill>
            <a:srgbClr val="EAA804"/>
          </a:solidFill>
          <a:scene3d>
            <a:camera prst="orthographicFront"/>
            <a:lightRig rig="threePt" dir="t"/>
          </a:scene3d>
          <a:sp3d>
            <a:bevelT/>
          </a:sp3d>
        </p:spPr>
        <p:txBody>
          <a:bodyPr wrap="square" rtlCol="0">
            <a:spAutoFit/>
          </a:bodyPr>
          <a:lstStyle/>
          <a:p>
            <a:pPr algn="ctr"/>
            <a:r>
              <a:rPr lang="en-US" sz="2400" b="1" dirty="0">
                <a:latin typeface="Garamond" panose="02020404030301010803" pitchFamily="18" charset="0"/>
              </a:rPr>
              <a:t>Día 1:		 AEROPUERTO –FADIAL			 AD </a:t>
            </a:r>
          </a:p>
        </p:txBody>
      </p:sp>
      <p:sp>
        <p:nvSpPr>
          <p:cNvPr id="6" name="ZoneTexte 5"/>
          <p:cNvSpPr txBox="1"/>
          <p:nvPr/>
        </p:nvSpPr>
        <p:spPr>
          <a:xfrm>
            <a:off x="6095999" y="2391965"/>
            <a:ext cx="4793673" cy="1714315"/>
          </a:xfrm>
          <a:prstGeom prst="rect">
            <a:avLst/>
          </a:prstGeom>
          <a:noFill/>
        </p:spPr>
        <p:txBody>
          <a:bodyPr wrap="square" rtlCol="0">
            <a:spAutoFit/>
          </a:bodyPr>
          <a:lstStyle/>
          <a:p>
            <a:pPr marL="0" marR="0" algn="just">
              <a:lnSpc>
                <a:spcPct val="150000"/>
              </a:lnSpc>
              <a:spcBef>
                <a:spcPts val="0"/>
              </a:spcBef>
              <a:spcAft>
                <a:spcPts val="1000"/>
              </a:spcAft>
            </a:pPr>
            <a:r>
              <a:rPr lang="es-ES"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Llegada al Aeropuerto Internacional Blaise Diagne en Diass, asistencia por parte de nuestro equipo y traslado a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Fadial</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donde se ubica nuestro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lodge</a:t>
            </a:r>
            <a:r>
              <a:rPr lang="es-ES"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Llegada e instalación, alojamiento.</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53" y="2464701"/>
            <a:ext cx="5079999" cy="2376462"/>
          </a:xfrm>
          <a:prstGeom prst="rect">
            <a:avLst/>
          </a:prstGeom>
        </p:spPr>
      </p:pic>
    </p:spTree>
    <p:extLst>
      <p:ext uri="{BB962C8B-B14F-4D97-AF65-F5344CB8AC3E}">
        <p14:creationId xmlns:p14="http://schemas.microsoft.com/office/powerpoint/2010/main" val="1602774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65129" y="176579"/>
            <a:ext cx="11461742" cy="461665"/>
          </a:xfrm>
          <a:prstGeom prst="rect">
            <a:avLst/>
          </a:prstGeom>
          <a:solidFill>
            <a:srgbClr val="EAA804"/>
          </a:solidFill>
          <a:scene3d>
            <a:camera prst="orthographicFront"/>
            <a:lightRig rig="threePt" dir="t"/>
          </a:scene3d>
          <a:sp3d>
            <a:bevelT/>
          </a:sp3d>
        </p:spPr>
        <p:txBody>
          <a:bodyPr wrap="square" rtlCol="0">
            <a:spAutoFit/>
          </a:bodyPr>
          <a:lstStyle/>
          <a:p>
            <a:pPr algn="ctr"/>
            <a:r>
              <a:rPr lang="en-US" sz="2400" b="1" dirty="0">
                <a:latin typeface="Garamond" panose="02020404030301010803" pitchFamily="18" charset="0"/>
              </a:rPr>
              <a:t>Día 2:	    FADIAL-TALLER DE BATIK-VISITA DE JOAL FADIOUTH-FADIAL   PC</a:t>
            </a:r>
            <a:r>
              <a:rPr lang="en-GB" sz="2400" b="1" dirty="0">
                <a:latin typeface="Garamond" panose="02020404030301010803" pitchFamily="18" charset="0"/>
              </a:rPr>
              <a:t>     </a:t>
            </a:r>
            <a:endParaRPr lang="en-US" sz="2400" b="1" dirty="0">
              <a:latin typeface="Garamond" panose="02020404030301010803" pitchFamily="18" charset="0"/>
            </a:endParaRPr>
          </a:p>
        </p:txBody>
      </p:sp>
      <p:sp>
        <p:nvSpPr>
          <p:cNvPr id="6" name="ZoneTexte 5"/>
          <p:cNvSpPr txBox="1"/>
          <p:nvPr/>
        </p:nvSpPr>
        <p:spPr>
          <a:xfrm>
            <a:off x="5013773" y="1595720"/>
            <a:ext cx="7010904" cy="4726294"/>
          </a:xfrm>
          <a:prstGeom prst="rect">
            <a:avLst/>
          </a:prstGeom>
          <a:noFill/>
        </p:spPr>
        <p:txBody>
          <a:bodyPr wrap="square" rtlCol="0">
            <a:spAutoFit/>
          </a:bodyPr>
          <a:lstStyle/>
          <a:p>
            <a:pPr marL="0" marR="0" algn="just">
              <a:lnSpc>
                <a:spcPct val="150000"/>
              </a:lnSpc>
              <a:spcBef>
                <a:spcPts val="0"/>
              </a:spcBef>
              <a:spcAft>
                <a:spcPts val="800"/>
              </a:spcAft>
            </a:pPr>
            <a:r>
              <a:rPr lang="es-ES" b="1" dirty="0">
                <a:effectLst/>
                <a:latin typeface="Garamond" panose="02020404030301010803" pitchFamily="18" charset="0"/>
                <a:ea typeface="Calibri" panose="020F0502020204030204" pitchFamily="34" charset="0"/>
                <a:cs typeface="Times New Roman" panose="02020603050405020304" pitchFamily="18" charset="0"/>
              </a:rPr>
              <a:t>Desayuno</a:t>
            </a:r>
            <a:r>
              <a:rPr lang="es-ES" dirty="0">
                <a:effectLst/>
                <a:latin typeface="Garamond" panose="02020404030301010803" pitchFamily="18" charset="0"/>
                <a:ea typeface="Calibri" panose="020F0502020204030204" pitchFamily="34" charset="0"/>
                <a:cs typeface="Times New Roman" panose="02020603050405020304" pitchFamily="18" charset="0"/>
              </a:rPr>
              <a:t> y </a:t>
            </a:r>
            <a:r>
              <a:rPr lang="es-ES" dirty="0">
                <a:latin typeface="Garamond" panose="02020404030301010803" pitchFamily="18" charset="0"/>
                <a:ea typeface="Calibri" panose="020F0502020204030204" pitchFamily="34" charset="0"/>
                <a:cs typeface="Times New Roman" panose="02020603050405020304" pitchFamily="18" charset="0"/>
              </a:rPr>
              <a:t>traslado a Joal  donde haremos </a:t>
            </a:r>
            <a:r>
              <a:rPr lang="es-ES" dirty="0">
                <a:effectLst/>
                <a:latin typeface="Garamond" panose="02020404030301010803" pitchFamily="18" charset="0"/>
                <a:ea typeface="Calibri" panose="020F0502020204030204" pitchFamily="34" charset="0"/>
                <a:cs typeface="Times New Roman" panose="02020603050405020304" pitchFamily="18" charset="0"/>
              </a:rPr>
              <a:t>un taller de Batik, una técnica de estampado de tela que utiliza cera y tintes naturales. Aprovecharemos de esta experiencia para aprender las técnicas tradicionales y materiales de los artesanos locales. </a:t>
            </a:r>
            <a:r>
              <a:rPr lang="es-ES" b="1" dirty="0">
                <a:effectLst/>
                <a:latin typeface="Garamond" panose="02020404030301010803" pitchFamily="18" charset="0"/>
                <a:ea typeface="Calibri" panose="020F0502020204030204" pitchFamily="34" charset="0"/>
                <a:cs typeface="Times New Roman" panose="02020603050405020304" pitchFamily="18" charset="0"/>
              </a:rPr>
              <a:t>Almuerzo</a:t>
            </a:r>
            <a:r>
              <a:rPr lang="es-ES" dirty="0">
                <a:effectLst/>
                <a:latin typeface="Garamond" panose="02020404030301010803" pitchFamily="18" charset="0"/>
                <a:ea typeface="Calibri" panose="020F0502020204030204" pitchFamily="34" charset="0"/>
                <a:cs typeface="Times New Roman" panose="02020603050405020304" pitchFamily="18" charset="0"/>
              </a:rPr>
              <a:t> en un restaurante en Joal. </a:t>
            </a:r>
          </a:p>
          <a:p>
            <a:pPr marL="0" marR="0" algn="just">
              <a:lnSpc>
                <a:spcPct val="150000"/>
              </a:lnSpc>
              <a:spcBef>
                <a:spcPts val="0"/>
              </a:spcBef>
              <a:spcAft>
                <a:spcPts val="800"/>
              </a:spcAft>
            </a:pPr>
            <a:r>
              <a:rPr lang="es-ES" dirty="0">
                <a:latin typeface="Garamond" panose="02020404030301010803" pitchFamily="18" charset="0"/>
                <a:ea typeface="Calibri" panose="020F0502020204030204" pitchFamily="34" charset="0"/>
                <a:cs typeface="Times New Roman" panose="02020603050405020304" pitchFamily="18" charset="0"/>
              </a:rPr>
              <a:t>Después de un descanso, continuación para una breve visita a Joal, un pueblo animista serer donde nació el primer presidente de la República de Senegal, Léopold </a:t>
            </a:r>
            <a:r>
              <a:rPr lang="es-ES" dirty="0" err="1">
                <a:latin typeface="Garamond" panose="02020404030301010803" pitchFamily="18" charset="0"/>
                <a:ea typeface="Calibri" panose="020F0502020204030204" pitchFamily="34" charset="0"/>
                <a:cs typeface="Times New Roman" panose="02020603050405020304" pitchFamily="18" charset="0"/>
              </a:rPr>
              <a:t>Sédar</a:t>
            </a:r>
            <a:r>
              <a:rPr lang="es-ES" dirty="0">
                <a:latin typeface="Garamond" panose="02020404030301010803" pitchFamily="18" charset="0"/>
                <a:ea typeface="Calibri" panose="020F0502020204030204" pitchFamily="34" charset="0"/>
                <a:cs typeface="Times New Roman" panose="02020603050405020304" pitchFamily="18" charset="0"/>
              </a:rPr>
              <a:t> Senghor. Luego iremos a Fadiouth. Conectada por un puente de madera, la isla de Fadiouth está construida sobre una montaña de conchas. Sus hórreos de mijo sobre pilotes en el río y su cementerio mixto católico y musulmán hacen el encanto del pueblo animista de adopción católica. Regreso al </a:t>
            </a:r>
            <a:r>
              <a:rPr lang="es-ES" dirty="0" err="1">
                <a:latin typeface="Garamond" panose="02020404030301010803" pitchFamily="18" charset="0"/>
                <a:ea typeface="Calibri" panose="020F0502020204030204" pitchFamily="34" charset="0"/>
                <a:cs typeface="Times New Roman" panose="02020603050405020304" pitchFamily="18" charset="0"/>
              </a:rPr>
              <a:t>lodge</a:t>
            </a:r>
            <a:r>
              <a:rPr lang="es-ES" dirty="0">
                <a:latin typeface="Garamond" panose="02020404030301010803" pitchFamily="18" charset="0"/>
                <a:ea typeface="Calibri" panose="020F0502020204030204" pitchFamily="34" charset="0"/>
                <a:cs typeface="Times New Roman" panose="02020603050405020304" pitchFamily="18" charset="0"/>
              </a:rPr>
              <a:t>. </a:t>
            </a:r>
            <a:r>
              <a:rPr lang="es-ES" b="1" dirty="0">
                <a:latin typeface="Garamond" panose="02020404030301010803" pitchFamily="18" charset="0"/>
                <a:ea typeface="Calibri" panose="020F0502020204030204" pitchFamily="34" charset="0"/>
                <a:cs typeface="Times New Roman" panose="02020603050405020304" pitchFamily="18" charset="0"/>
              </a:rPr>
              <a:t>Cena</a:t>
            </a:r>
            <a:r>
              <a:rPr lang="es-ES" dirty="0">
                <a:latin typeface="Garamond" panose="02020404030301010803" pitchFamily="18" charset="0"/>
                <a:ea typeface="Calibri" panose="020F0502020204030204" pitchFamily="34" charset="0"/>
                <a:cs typeface="Times New Roman" panose="02020603050405020304" pitchFamily="18" charset="0"/>
              </a:rPr>
              <a:t> y noche. </a:t>
            </a:r>
            <a:endParaRPr lang="en-US" dirty="0">
              <a:latin typeface="Garamond" panose="02020404030301010803" pitchFamily="18" charset="0"/>
              <a:ea typeface="Calibri" panose="020F0502020204030204" pitchFamily="34" charset="0"/>
              <a:cs typeface="Times New Roman" panose="02020603050405020304" pitchFamily="18" charset="0"/>
            </a:endParaRPr>
          </a:p>
        </p:txBody>
      </p:sp>
      <p:pic>
        <p:nvPicPr>
          <p:cNvPr id="3" name="Picture 2" descr="Visiting the Island of Fadiouth in Senegal - Scoot West Africa">
            <a:extLst>
              <a:ext uri="{FF2B5EF4-FFF2-40B4-BE49-F238E27FC236}">
                <a16:creationId xmlns:a16="http://schemas.microsoft.com/office/drawing/2014/main" id="{AD0EE3F7-8685-FD55-6084-F822931ECD6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831"/>
          <a:stretch/>
        </p:blipFill>
        <p:spPr bwMode="auto">
          <a:xfrm>
            <a:off x="167323" y="4124261"/>
            <a:ext cx="4548790" cy="248555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ucune description de photo disponible.">
            <a:extLst>
              <a:ext uri="{FF2B5EF4-FFF2-40B4-BE49-F238E27FC236}">
                <a16:creationId xmlns:a16="http://schemas.microsoft.com/office/drawing/2014/main" id="{4EC5240C-EE44-46D4-1371-9C92DAFC31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323" y="937746"/>
            <a:ext cx="4548790" cy="2990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810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2" name="Rectangle 41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Photo">
            <a:extLst>
              <a:ext uri="{FF2B5EF4-FFF2-40B4-BE49-F238E27FC236}">
                <a16:creationId xmlns:a16="http://schemas.microsoft.com/office/drawing/2014/main" id="{8DD34581-A9A7-0D10-A5F5-B6EDE2D4F4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2362" b="2"/>
          <a:stretch/>
        </p:blipFill>
        <p:spPr bwMode="auto">
          <a:xfrm>
            <a:off x="196729" y="159910"/>
            <a:ext cx="3794884" cy="6517096"/>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habits, tissu, textile, motif&#10;&#10;Description générée automatiquement">
            <a:extLst>
              <a:ext uri="{FF2B5EF4-FFF2-40B4-BE49-F238E27FC236}">
                <a16:creationId xmlns:a16="http://schemas.microsoft.com/office/drawing/2014/main" id="{AB276EE1-6F0A-96FC-C04C-7C15875367BD}"/>
              </a:ext>
            </a:extLst>
          </p:cNvPr>
          <p:cNvPicPr>
            <a:picLocks noChangeAspect="1"/>
          </p:cNvPicPr>
          <p:nvPr/>
        </p:nvPicPr>
        <p:blipFill>
          <a:blip r:embed="rId3">
            <a:extLst>
              <a:ext uri="{28A0092B-C50C-407E-A947-70E740481C1C}">
                <a14:useLocalDpi xmlns:a14="http://schemas.microsoft.com/office/drawing/2010/main" val="0"/>
              </a:ext>
            </a:extLst>
          </a:blip>
          <a:srcRect l="20866" r="24922" b="-3"/>
          <a:stretch/>
        </p:blipFill>
        <p:spPr>
          <a:xfrm>
            <a:off x="4184141" y="159910"/>
            <a:ext cx="3826711" cy="3176540"/>
          </a:xfrm>
          <a:prstGeom prst="rect">
            <a:avLst/>
          </a:prstGeom>
        </p:spPr>
      </p:pic>
      <p:pic>
        <p:nvPicPr>
          <p:cNvPr id="4100" name="Picture 4" descr="Artisanat | Keur Mama">
            <a:extLst>
              <a:ext uri="{FF2B5EF4-FFF2-40B4-BE49-F238E27FC236}">
                <a16:creationId xmlns:a16="http://schemas.microsoft.com/office/drawing/2014/main" id="{8FBF1B04-85BC-0DFE-023B-C7E67F8343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0776" r="2" b="23514"/>
          <a:stretch/>
        </p:blipFill>
        <p:spPr bwMode="auto">
          <a:xfrm>
            <a:off x="8193992" y="159910"/>
            <a:ext cx="3826711" cy="318196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texte, habits, Maillot de sport, manche&#10;&#10;Description générée automatiquement">
            <a:extLst>
              <a:ext uri="{FF2B5EF4-FFF2-40B4-BE49-F238E27FC236}">
                <a16:creationId xmlns:a16="http://schemas.microsoft.com/office/drawing/2014/main" id="{1D655BD2-10E2-6B78-29CA-4E83AB483C5D}"/>
              </a:ext>
            </a:extLst>
          </p:cNvPr>
          <p:cNvPicPr>
            <a:picLocks noChangeAspect="1"/>
          </p:cNvPicPr>
          <p:nvPr/>
        </p:nvPicPr>
        <p:blipFill>
          <a:blip r:embed="rId5">
            <a:extLst>
              <a:ext uri="{28A0092B-C50C-407E-A947-70E740481C1C}">
                <a14:useLocalDpi xmlns:a14="http://schemas.microsoft.com/office/drawing/2010/main" val="0"/>
              </a:ext>
            </a:extLst>
          </a:blip>
          <a:srcRect l="24979" r="20790" b="2"/>
          <a:stretch/>
        </p:blipFill>
        <p:spPr>
          <a:xfrm>
            <a:off x="4184141" y="3512234"/>
            <a:ext cx="3826711" cy="3175314"/>
          </a:xfrm>
          <a:prstGeom prst="rect">
            <a:avLst/>
          </a:prstGeom>
        </p:spPr>
      </p:pic>
      <p:pic>
        <p:nvPicPr>
          <p:cNvPr id="4102" name="Picture 6" descr="Batik - Au Sénégal, le cœur du Sénégal">
            <a:extLst>
              <a:ext uri="{FF2B5EF4-FFF2-40B4-BE49-F238E27FC236}">
                <a16:creationId xmlns:a16="http://schemas.microsoft.com/office/drawing/2014/main" id="{F5BC7237-FD76-A234-67C7-BC8978F49C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9815" r="1" b="1"/>
          <a:stretch/>
        </p:blipFill>
        <p:spPr bwMode="auto">
          <a:xfrm>
            <a:off x="8193992" y="3505966"/>
            <a:ext cx="3826711" cy="318158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a:extLst>
              <a:ext uri="{FF2B5EF4-FFF2-40B4-BE49-F238E27FC236}">
                <a16:creationId xmlns:a16="http://schemas.microsoft.com/office/drawing/2014/main" id="{4A38086F-5750-DEF3-FD6C-5B3D9BA10567}"/>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4184141" y="3198141"/>
            <a:ext cx="685800" cy="339783"/>
          </a:xfrm>
          <a:prstGeom prst="rect">
            <a:avLst/>
          </a:prstGeom>
        </p:spPr>
      </p:pic>
      <p:pic>
        <p:nvPicPr>
          <p:cNvPr id="12" name="Picture 6">
            <a:extLst>
              <a:ext uri="{FF2B5EF4-FFF2-40B4-BE49-F238E27FC236}">
                <a16:creationId xmlns:a16="http://schemas.microsoft.com/office/drawing/2014/main" id="{47FF2358-124E-3876-A9B0-D8542A8500B2}"/>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a:fillRect/>
          </a:stretch>
        </p:blipFill>
        <p:spPr>
          <a:xfrm rot="5400000">
            <a:off x="8212974" y="-132750"/>
            <a:ext cx="435100" cy="7121167"/>
          </a:xfrm>
          <a:prstGeom prst="rect">
            <a:avLst/>
          </a:prstGeom>
        </p:spPr>
      </p:pic>
      <p:sp>
        <p:nvSpPr>
          <p:cNvPr id="13" name="TextBox 10">
            <a:extLst>
              <a:ext uri="{FF2B5EF4-FFF2-40B4-BE49-F238E27FC236}">
                <a16:creationId xmlns:a16="http://schemas.microsoft.com/office/drawing/2014/main" id="{A7A37B3E-EBE9-1FE3-83BB-156E6143A688}"/>
              </a:ext>
            </a:extLst>
          </p:cNvPr>
          <p:cNvSpPr txBox="1"/>
          <p:nvPr/>
        </p:nvSpPr>
        <p:spPr>
          <a:xfrm>
            <a:off x="6725620" y="3267232"/>
            <a:ext cx="5114973" cy="300124"/>
          </a:xfrm>
          <a:prstGeom prst="rect">
            <a:avLst/>
          </a:prstGeom>
        </p:spPr>
        <p:txBody>
          <a:bodyPr wrap="square" lIns="0" tIns="0" rIns="0" bIns="0" rtlCol="0" anchor="t">
            <a:spAutoFit/>
          </a:bodyPr>
          <a:lstStyle/>
          <a:p>
            <a:pPr>
              <a:lnSpc>
                <a:spcPts val="2399"/>
              </a:lnSpc>
            </a:pPr>
            <a:r>
              <a:rPr lang="en-US" sz="1999" spc="19" dirty="0">
                <a:solidFill>
                  <a:srgbClr val="F2F2F2"/>
                </a:solidFill>
                <a:latin typeface="Playfair Display Italics"/>
              </a:rPr>
              <a:t>TALLERES DE BATIK</a:t>
            </a:r>
          </a:p>
        </p:txBody>
      </p:sp>
    </p:spTree>
    <p:extLst>
      <p:ext uri="{BB962C8B-B14F-4D97-AF65-F5344CB8AC3E}">
        <p14:creationId xmlns:p14="http://schemas.microsoft.com/office/powerpoint/2010/main" val="2088811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77296" y="97412"/>
            <a:ext cx="11714704" cy="461665"/>
          </a:xfrm>
          <a:prstGeom prst="rect">
            <a:avLst/>
          </a:prstGeom>
          <a:solidFill>
            <a:srgbClr val="EAA804"/>
          </a:solidFill>
          <a:scene3d>
            <a:camera prst="orthographicFront"/>
            <a:lightRig rig="threePt" dir="t"/>
          </a:scene3d>
          <a:sp3d>
            <a:bevelT/>
          </a:sp3d>
        </p:spPr>
        <p:txBody>
          <a:bodyPr wrap="square" rtlCol="0">
            <a:spAutoFit/>
          </a:bodyPr>
          <a:lstStyle/>
          <a:p>
            <a:pPr algn="ctr"/>
            <a:r>
              <a:rPr lang="en-US" sz="2400" b="1" dirty="0">
                <a:latin typeface="Garamond" panose="02020404030301010803" pitchFamily="18" charset="0"/>
              </a:rPr>
              <a:t>Día 3:	FADIAL-TALLER DE BATIK-NDANGANE-FADIAL 			PC </a:t>
            </a:r>
          </a:p>
        </p:txBody>
      </p:sp>
      <p:sp>
        <p:nvSpPr>
          <p:cNvPr id="6" name="ZoneTexte 5"/>
          <p:cNvSpPr txBox="1"/>
          <p:nvPr/>
        </p:nvSpPr>
        <p:spPr>
          <a:xfrm>
            <a:off x="5559319" y="860413"/>
            <a:ext cx="6632681" cy="5295680"/>
          </a:xfrm>
          <a:prstGeom prst="rect">
            <a:avLst/>
          </a:prstGeom>
          <a:noFill/>
        </p:spPr>
        <p:txBody>
          <a:bodyPr wrap="square" rtlCol="0">
            <a:spAutoFit/>
          </a:bodyPr>
          <a:lstStyle/>
          <a:p>
            <a:pPr marL="0" marR="0" algn="just">
              <a:lnSpc>
                <a:spcPct val="150000"/>
              </a:lnSpc>
              <a:spcBef>
                <a:spcPts val="0"/>
              </a:spcBef>
              <a:spcAft>
                <a:spcPts val="1000"/>
              </a:spcAft>
            </a:pPr>
            <a:r>
              <a:rPr lang="es-ES"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Desayuno</a:t>
            </a:r>
            <a:r>
              <a:rPr lang="es-ES" b="1" dirty="0">
                <a:solidFill>
                  <a:srgbClr val="000000"/>
                </a:solidFill>
                <a:latin typeface="Garamond" panose="02020404030301010803" pitchFamily="18" charset="0"/>
                <a:ea typeface="Calibri" panose="020F0502020204030204" pitchFamily="34" charset="0"/>
                <a:cs typeface="Times New Roman" panose="02020603050405020304" pitchFamily="18" charset="0"/>
              </a:rPr>
              <a:t> </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y salida para nuestro segundo taller de Batik. Aprovecharemos de este día para aprender técnicas más avanzadas, como el uso de múltiples capas de cera y colores, aplicación de tintas , procesos de fijación…Regreso al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lodge</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y </a:t>
            </a:r>
            <a:r>
              <a:rPr lang="es-ES" b="1" dirty="0">
                <a:solidFill>
                  <a:srgbClr val="000000"/>
                </a:solidFill>
                <a:latin typeface="Garamond" panose="02020404030301010803" pitchFamily="18" charset="0"/>
                <a:ea typeface="Calibri" panose="020F0502020204030204" pitchFamily="34" charset="0"/>
                <a:cs typeface="Times New Roman" panose="02020603050405020304" pitchFamily="18" charset="0"/>
              </a:rPr>
              <a:t>almuerzo</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a:t>
            </a:r>
            <a:endParaRPr lang="es-ES" b="1" dirty="0">
              <a:solidFill>
                <a:srgbClr val="000000"/>
              </a:solidFill>
              <a:latin typeface="Garamond" panose="02020404030301010803"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1000"/>
              </a:spcAft>
            </a:pPr>
            <a:r>
              <a:rPr lang="es-ES" sz="18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Por la tarde, salida hacia </a:t>
            </a:r>
            <a:r>
              <a:rPr lang="es-ES" sz="1800" dirty="0" err="1">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Ndangane</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Llegada y continuación para dar un paseo en canoa motorizada que nos llevará por las pequeñas ensenadas, también conocidas como Bolongs, para conocer la flora y fauna de la zona. A menudo nos encontramos con nuestros anfitriones, los Niominka, encantadores pescadores que habitan estas tierras. Este paseo nos llevará a la isla, llamada lugar de descanso de aves para ver el atardecer.  </a:t>
            </a:r>
            <a:endParaRPr lang="es-ES" sz="18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1000"/>
              </a:spcAft>
            </a:pPr>
            <a:r>
              <a:rPr lang="es-ES" sz="18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Regreso al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lodge</a:t>
            </a:r>
            <a:r>
              <a:rPr lang="es-ES" sz="18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a:t>
            </a:r>
            <a:r>
              <a:rPr lang="es-ES" sz="1800" b="1"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Cena </a:t>
            </a:r>
            <a:r>
              <a:rPr lang="es-ES" sz="1800"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y noche.</a:t>
            </a:r>
            <a:endParaRPr lang="en-US" sz="1800" dirty="0">
              <a:effectLst/>
              <a:latin typeface="Garamond" panose="02020404030301010803" pitchFamily="18" charset="0"/>
              <a:ea typeface="Calibri" panose="020F0502020204030204" pitchFamily="34" charset="0"/>
              <a:cs typeface="Times New Roman" panose="02020603050405020304" pitchFamily="18" charset="0"/>
            </a:endParaRPr>
          </a:p>
        </p:txBody>
      </p:sp>
      <p:pic>
        <p:nvPicPr>
          <p:cNvPr id="2" name="Picture 4" descr="mangroves du sénégal. vue aérienne de la forêt de mangrove dans le parc national de saloum delta, joal fadiout, sénégal. photo faite par drone d'en haut. paysage naturel de l'afrique. - saloum sénégal photos et images de collection">
            <a:extLst>
              <a:ext uri="{FF2B5EF4-FFF2-40B4-BE49-F238E27FC236}">
                <a16:creationId xmlns:a16="http://schemas.microsoft.com/office/drawing/2014/main" id="{60D25E07-EEA8-725C-AFB2-B0A485D44E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763" b="8376"/>
          <a:stretch/>
        </p:blipFill>
        <p:spPr bwMode="auto">
          <a:xfrm>
            <a:off x="158461" y="4073237"/>
            <a:ext cx="5130512" cy="24544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hoto">
            <a:extLst>
              <a:ext uri="{FF2B5EF4-FFF2-40B4-BE49-F238E27FC236}">
                <a16:creationId xmlns:a16="http://schemas.microsoft.com/office/drawing/2014/main" id="{584EADEB-1A2B-A0BF-9E13-87706A39D1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461" y="860413"/>
            <a:ext cx="5130512" cy="3114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722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62634" y="224906"/>
            <a:ext cx="11058079" cy="369332"/>
          </a:xfrm>
          <a:prstGeom prst="rect">
            <a:avLst/>
          </a:prstGeom>
          <a:solidFill>
            <a:srgbClr val="EAA804"/>
          </a:solidFill>
          <a:scene3d>
            <a:camera prst="orthographicFront"/>
            <a:lightRig rig="threePt" dir="t"/>
          </a:scene3d>
          <a:sp3d>
            <a:bevelT/>
          </a:sp3d>
        </p:spPr>
        <p:txBody>
          <a:bodyPr wrap="square" rtlCol="0">
            <a:spAutoFit/>
          </a:bodyPr>
          <a:lstStyle/>
          <a:p>
            <a:pPr algn="ctr"/>
            <a:r>
              <a:rPr lang="en-US" b="1" dirty="0">
                <a:latin typeface="Garamond" panose="02020404030301010803" pitchFamily="18" charset="0"/>
              </a:rPr>
              <a:t>Día 4:	FADIAL-TALLERES DE BATIK-FADIAL-TARDE LIBRE 		</a:t>
            </a:r>
            <a:r>
              <a:rPr lang="fr-FR" b="1" dirty="0">
                <a:solidFill>
                  <a:schemeClr val="tx1"/>
                </a:solidFill>
                <a:latin typeface="Garamond" panose="02020404030301010803" pitchFamily="18" charset="0"/>
              </a:rPr>
              <a:t> 	</a:t>
            </a:r>
            <a:r>
              <a:rPr lang="en-US" b="1" dirty="0">
                <a:latin typeface="Garamond" panose="02020404030301010803" pitchFamily="18" charset="0"/>
              </a:rPr>
              <a:t>PC </a:t>
            </a:r>
            <a:r>
              <a:rPr lang="en-GB" b="1" dirty="0">
                <a:latin typeface="Garamond" panose="02020404030301010803" pitchFamily="18" charset="0"/>
              </a:rPr>
              <a:t>     </a:t>
            </a:r>
            <a:endParaRPr lang="en-US" b="1" dirty="0">
              <a:latin typeface="Garamond" panose="02020404030301010803" pitchFamily="18" charset="0"/>
            </a:endParaRPr>
          </a:p>
        </p:txBody>
      </p:sp>
      <p:sp>
        <p:nvSpPr>
          <p:cNvPr id="4" name="ZoneTexte 3">
            <a:extLst>
              <a:ext uri="{FF2B5EF4-FFF2-40B4-BE49-F238E27FC236}">
                <a16:creationId xmlns:a16="http://schemas.microsoft.com/office/drawing/2014/main" id="{70DE872D-D7BD-7A08-5B70-980D0EECC1AA}"/>
              </a:ext>
            </a:extLst>
          </p:cNvPr>
          <p:cNvSpPr txBox="1"/>
          <p:nvPr/>
        </p:nvSpPr>
        <p:spPr>
          <a:xfrm>
            <a:off x="4842164" y="2798422"/>
            <a:ext cx="7069284" cy="1615827"/>
          </a:xfrm>
          <a:prstGeom prst="rect">
            <a:avLst/>
          </a:prstGeom>
          <a:noFill/>
        </p:spPr>
        <p:txBody>
          <a:bodyPr wrap="square">
            <a:spAutoFit/>
          </a:bodyPr>
          <a:lstStyle/>
          <a:p>
            <a:pPr>
              <a:lnSpc>
                <a:spcPct val="150000"/>
              </a:lnSpc>
            </a:pPr>
            <a:r>
              <a:rPr lang="es-ES" b="1" dirty="0">
                <a:latin typeface="Garamond" panose="02020404030301010803" pitchFamily="18" charset="0"/>
              </a:rPr>
              <a:t>Desayuno</a:t>
            </a:r>
            <a:r>
              <a:rPr lang="es-ES" dirty="0">
                <a:latin typeface="Garamond" panose="02020404030301010803" pitchFamily="18" charset="0"/>
              </a:rPr>
              <a:t> y salida para nuestra ultima sesión de batik. </a:t>
            </a:r>
          </a:p>
          <a:p>
            <a:pPr>
              <a:lnSpc>
                <a:spcPct val="150000"/>
              </a:lnSpc>
            </a:pPr>
            <a:r>
              <a:rPr lang="es-ES" dirty="0">
                <a:latin typeface="Garamond" panose="02020404030301010803" pitchFamily="18" charset="0"/>
              </a:rPr>
              <a:t>Después, regreso al </a:t>
            </a:r>
            <a:r>
              <a:rPr lang="es-ES" dirty="0" err="1">
                <a:latin typeface="Garamond" panose="02020404030301010803" pitchFamily="18" charset="0"/>
              </a:rPr>
              <a:t>lodge</a:t>
            </a:r>
            <a:r>
              <a:rPr lang="es-ES" dirty="0">
                <a:latin typeface="Garamond" panose="02020404030301010803" pitchFamily="18" charset="0"/>
              </a:rPr>
              <a:t> y </a:t>
            </a:r>
            <a:r>
              <a:rPr lang="es-ES" b="1" dirty="0">
                <a:latin typeface="Garamond" panose="02020404030301010803" pitchFamily="18" charset="0"/>
              </a:rPr>
              <a:t>almuerzo. </a:t>
            </a:r>
            <a:r>
              <a:rPr lang="es-ES" dirty="0">
                <a:latin typeface="Garamond" panose="02020404030301010803" pitchFamily="18" charset="0"/>
              </a:rPr>
              <a:t>Tarde libre para disfrutar de las instalaciones del </a:t>
            </a:r>
            <a:r>
              <a:rPr lang="es-ES" dirty="0" err="1">
                <a:latin typeface="Garamond" panose="02020404030301010803" pitchFamily="18" charset="0"/>
              </a:rPr>
              <a:t>lodge</a:t>
            </a:r>
            <a:r>
              <a:rPr lang="es-ES" dirty="0">
                <a:latin typeface="Garamond" panose="02020404030301010803" pitchFamily="18" charset="0"/>
              </a:rPr>
              <a:t>. </a:t>
            </a:r>
            <a:r>
              <a:rPr lang="es-ES" b="1" dirty="0">
                <a:latin typeface="Garamond" panose="02020404030301010803" pitchFamily="18" charset="0"/>
              </a:rPr>
              <a:t>Cena</a:t>
            </a:r>
            <a:r>
              <a:rPr lang="es-ES" dirty="0">
                <a:latin typeface="Garamond" panose="02020404030301010803" pitchFamily="18" charset="0"/>
              </a:rPr>
              <a:t> y noche.  </a:t>
            </a:r>
          </a:p>
          <a:p>
            <a:r>
              <a:rPr lang="es-ES" dirty="0">
                <a:latin typeface="Garamond" panose="02020404030301010803" pitchFamily="18" charset="0"/>
              </a:rPr>
              <a:t> </a:t>
            </a:r>
            <a:endParaRPr lang="fr-FR" dirty="0">
              <a:latin typeface="Garamond" panose="02020404030301010803" pitchFamily="18" charset="0"/>
            </a:endParaRPr>
          </a:p>
        </p:txBody>
      </p:sp>
      <p:pic>
        <p:nvPicPr>
          <p:cNvPr id="2052" name="Picture 4" descr="Batik - Au Sénégal, le cœur du Sénégal">
            <a:extLst>
              <a:ext uri="{FF2B5EF4-FFF2-40B4-BE49-F238E27FC236}">
                <a16:creationId xmlns:a16="http://schemas.microsoft.com/office/drawing/2014/main" id="{45F5FC5B-8C43-3637-C19A-E29F16766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762" y="873248"/>
            <a:ext cx="4198975" cy="309834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descr="Une image contenant piscine, plante, eau, plein air&#10;&#10;Description générée automatiquement">
            <a:extLst>
              <a:ext uri="{FF2B5EF4-FFF2-40B4-BE49-F238E27FC236}">
                <a16:creationId xmlns:a16="http://schemas.microsoft.com/office/drawing/2014/main" id="{0E4BF0E7-9C33-9594-EBF5-6AD48BEFE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762" y="4063569"/>
            <a:ext cx="4198975" cy="2700912"/>
          </a:xfrm>
          <a:prstGeom prst="rect">
            <a:avLst/>
          </a:prstGeom>
        </p:spPr>
      </p:pic>
    </p:spTree>
    <p:extLst>
      <p:ext uri="{BB962C8B-B14F-4D97-AF65-F5344CB8AC3E}">
        <p14:creationId xmlns:p14="http://schemas.microsoft.com/office/powerpoint/2010/main" val="1670475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638354" y="174978"/>
            <a:ext cx="10593237" cy="461665"/>
          </a:xfrm>
          <a:prstGeom prst="rect">
            <a:avLst/>
          </a:prstGeom>
          <a:solidFill>
            <a:srgbClr val="EAA804"/>
          </a:solidFill>
          <a:scene3d>
            <a:camera prst="orthographicFront"/>
            <a:lightRig rig="threePt" dir="t"/>
          </a:scene3d>
          <a:sp3d>
            <a:bevelT/>
          </a:sp3d>
        </p:spPr>
        <p:txBody>
          <a:bodyPr wrap="square" rtlCol="0">
            <a:spAutoFit/>
          </a:bodyPr>
          <a:lstStyle/>
          <a:p>
            <a:pPr algn="ctr"/>
            <a:r>
              <a:rPr lang="en-GB" sz="2400" b="1" dirty="0">
                <a:latin typeface="Garamond" panose="02020404030301010803" pitchFamily="18" charset="0"/>
              </a:rPr>
              <a:t>Día 5:  FADIAL-TALLERES DE CHUP-MUSEO MAHICAO-FADIAL      PC</a:t>
            </a:r>
            <a:endParaRPr lang="en-US" sz="2400" b="1" dirty="0">
              <a:latin typeface="Garamond" panose="02020404030301010803" pitchFamily="18" charset="0"/>
            </a:endParaRPr>
          </a:p>
        </p:txBody>
      </p:sp>
      <p:sp>
        <p:nvSpPr>
          <p:cNvPr id="3" name="ZoneTexte 2">
            <a:extLst>
              <a:ext uri="{FF2B5EF4-FFF2-40B4-BE49-F238E27FC236}">
                <a16:creationId xmlns:a16="http://schemas.microsoft.com/office/drawing/2014/main" id="{4C3C2D5F-7084-5C67-C58A-FC74EDFE852E}"/>
              </a:ext>
            </a:extLst>
          </p:cNvPr>
          <p:cNvSpPr txBox="1"/>
          <p:nvPr/>
        </p:nvSpPr>
        <p:spPr>
          <a:xfrm>
            <a:off x="4875417" y="1840886"/>
            <a:ext cx="7042955" cy="3709734"/>
          </a:xfrm>
          <a:prstGeom prst="rect">
            <a:avLst/>
          </a:prstGeom>
          <a:noFill/>
        </p:spPr>
        <p:txBody>
          <a:bodyPr wrap="square">
            <a:spAutoFit/>
          </a:bodyPr>
          <a:lstStyle/>
          <a:p>
            <a:pPr algn="just">
              <a:lnSpc>
                <a:spcPct val="115000"/>
              </a:lnSpc>
              <a:spcAft>
                <a:spcPts val="1000"/>
              </a:spcAft>
            </a:pPr>
            <a:r>
              <a:rPr lang="es-ES" sz="1800" b="1" dirty="0">
                <a:effectLst/>
                <a:latin typeface="Garamond" panose="02020404030301010803" pitchFamily="18" charset="0"/>
                <a:ea typeface="Calibri" panose="020F0502020204030204" pitchFamily="34" charset="0"/>
                <a:cs typeface="Arial" panose="020B0604020202020204" pitchFamily="34" charset="0"/>
              </a:rPr>
              <a:t>Desayuno </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y traslado a Joal donde haremos un taller de Chup. Es otra forma tradicional de teñir textiles, conocida por sus patrones y colores vibrantes. Aprenderemos a trabajar con tintes naturales y a crear patrones únicos. Luego, continuación para una visita del  museo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Mahicao</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un museo de arte, cultura e historia de África Occidental. Llegada y </a:t>
            </a:r>
            <a:r>
              <a:rPr lang="es-ES" b="1" dirty="0">
                <a:solidFill>
                  <a:srgbClr val="000000"/>
                </a:solidFill>
                <a:latin typeface="Garamond" panose="02020404030301010803" pitchFamily="18" charset="0"/>
                <a:ea typeface="Calibri" panose="020F0502020204030204" pitchFamily="34" charset="0"/>
                <a:cs typeface="Times New Roman" panose="02020603050405020304" pitchFamily="18" charset="0"/>
              </a:rPr>
              <a:t>almuerzo</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en el restaurante cerca del museo. Luego, visita del museo. El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Mahicao</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alberga cerca de 500 obras, máscaras, estatuas, joyas, textiles, música, etc. Un recorrido cronológico que comienza en el Neolítico sahariano, acompañado de explicaciones claras y precisas, permite que los objetos estén al servicio de la historia. Regreso al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lodge</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Resto de la tarde libre. </a:t>
            </a:r>
            <a:r>
              <a:rPr lang="es-ES" b="1" dirty="0">
                <a:solidFill>
                  <a:srgbClr val="000000"/>
                </a:solidFill>
                <a:latin typeface="Garamond" panose="02020404030301010803" pitchFamily="18" charset="0"/>
                <a:ea typeface="Calibri" panose="020F0502020204030204" pitchFamily="34" charset="0"/>
                <a:cs typeface="Times New Roman" panose="02020603050405020304" pitchFamily="18" charset="0"/>
              </a:rPr>
              <a:t>Cena</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y noche. </a:t>
            </a:r>
          </a:p>
          <a:p>
            <a:pPr algn="just">
              <a:lnSpc>
                <a:spcPct val="115000"/>
              </a:lnSpc>
              <a:spcAft>
                <a:spcPts val="1000"/>
              </a:spcAft>
            </a:pPr>
            <a:r>
              <a:rPr lang="es-ES" sz="1800" dirty="0">
                <a:effectLst/>
                <a:latin typeface="Garamond" panose="02020404030301010803" pitchFamily="18" charset="0"/>
                <a:ea typeface="Calibri" panose="020F0502020204030204" pitchFamily="34" charset="0"/>
                <a:cs typeface="Arial" panose="020B0604020202020204" pitchFamily="34" charset="0"/>
              </a:rPr>
              <a:t>   </a:t>
            </a:r>
            <a:endParaRPr lang="fr-FR" sz="1600" dirty="0">
              <a:effectLst/>
              <a:latin typeface="Garamond" panose="02020404030301010803" pitchFamily="18" charset="0"/>
              <a:ea typeface="Calibri" panose="020F0502020204030204" pitchFamily="34" charset="0"/>
              <a:cs typeface="Times New Roman" panose="02020603050405020304" pitchFamily="18" charset="0"/>
            </a:endParaRPr>
          </a:p>
        </p:txBody>
      </p:sp>
      <p:pic>
        <p:nvPicPr>
          <p:cNvPr id="2" name="Picture 4">
            <a:extLst>
              <a:ext uri="{FF2B5EF4-FFF2-40B4-BE49-F238E27FC236}">
                <a16:creationId xmlns:a16="http://schemas.microsoft.com/office/drawing/2014/main" id="{7798BB98-EDC5-EFB5-7C9B-1EBD2D5240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546" y="808707"/>
            <a:ext cx="4548790" cy="30445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Photo of collection">
            <a:extLst>
              <a:ext uri="{FF2B5EF4-FFF2-40B4-BE49-F238E27FC236}">
                <a16:creationId xmlns:a16="http://schemas.microsoft.com/office/drawing/2014/main" id="{DABE7F50-6017-B0F5-3060-FEDFFC14540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095" b="2"/>
          <a:stretch/>
        </p:blipFill>
        <p:spPr bwMode="auto">
          <a:xfrm>
            <a:off x="191546" y="4025307"/>
            <a:ext cx="4548790" cy="2544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780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71" name="Rectangle 6170">
            <a:extLst>
              <a:ext uri="{FF2B5EF4-FFF2-40B4-BE49-F238E27FC236}">
                <a16:creationId xmlns:a16="http://schemas.microsoft.com/office/drawing/2014/main" id="{C7336F7B-7038-4227-BCAC-E417CC3F6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2" name="Picture 8" descr="Une image contenant plante, plein air, ciel, arbre&#10;&#10;Description générée automatiquement">
            <a:extLst>
              <a:ext uri="{FF2B5EF4-FFF2-40B4-BE49-F238E27FC236}">
                <a16:creationId xmlns:a16="http://schemas.microsoft.com/office/drawing/2014/main" id="{F1DB7712-3C21-8E71-DD91-2E1C0D2F9B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958" r="7444" b="-1"/>
          <a:stretch/>
        </p:blipFill>
        <p:spPr bwMode="auto">
          <a:xfrm>
            <a:off x="196731" y="175147"/>
            <a:ext cx="3792174" cy="31743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Teinture | Tissus du monde">
            <a:extLst>
              <a:ext uri="{FF2B5EF4-FFF2-40B4-BE49-F238E27FC236}">
                <a16:creationId xmlns:a16="http://schemas.microsoft.com/office/drawing/2014/main" id="{ECCD5D5F-397F-BB96-6256-62D5AB590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0410" r="-5" b="5878"/>
          <a:stretch/>
        </p:blipFill>
        <p:spPr bwMode="auto">
          <a:xfrm>
            <a:off x="4163886" y="175147"/>
            <a:ext cx="3792174" cy="317433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La teinture artisanale de nos tissus africains - Africouleur">
            <a:extLst>
              <a:ext uri="{FF2B5EF4-FFF2-40B4-BE49-F238E27FC236}">
                <a16:creationId xmlns:a16="http://schemas.microsoft.com/office/drawing/2014/main" id="{197333C7-2F31-B3F8-A6AC-7B88732423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63" r="18096" b="1"/>
          <a:stretch/>
        </p:blipFill>
        <p:spPr bwMode="auto">
          <a:xfrm>
            <a:off x="8194217" y="175147"/>
            <a:ext cx="3792174" cy="3174339"/>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Apprendre les techniques de teinture naturelle - Bonjour Sénégal">
            <a:extLst>
              <a:ext uri="{FF2B5EF4-FFF2-40B4-BE49-F238E27FC236}">
                <a16:creationId xmlns:a16="http://schemas.microsoft.com/office/drawing/2014/main" id="{F97595B3-E1BE-6B39-20EA-8B2479AEAB2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5348" r="4969" b="-4"/>
          <a:stretch/>
        </p:blipFill>
        <p:spPr bwMode="auto">
          <a:xfrm>
            <a:off x="191088" y="3508511"/>
            <a:ext cx="3792174" cy="3171426"/>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Association LES TISSUS DE GUELACK RAPPORT D'ACTIVITE ANNÉE 2009">
            <a:extLst>
              <a:ext uri="{FF2B5EF4-FFF2-40B4-BE49-F238E27FC236}">
                <a16:creationId xmlns:a16="http://schemas.microsoft.com/office/drawing/2014/main" id="{2F359A3A-9258-9885-2C7E-758EB60AF8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605" r="4178" b="3"/>
          <a:stretch/>
        </p:blipFill>
        <p:spPr bwMode="auto">
          <a:xfrm>
            <a:off x="4203448" y="3508511"/>
            <a:ext cx="3792174" cy="3171426"/>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Une image contenant personne, Dessin d’enfant, intérieur, art&#10;&#10;Description générée automatiquement">
            <a:extLst>
              <a:ext uri="{FF2B5EF4-FFF2-40B4-BE49-F238E27FC236}">
                <a16:creationId xmlns:a16="http://schemas.microsoft.com/office/drawing/2014/main" id="{95C02AC0-0907-4216-65C9-D5E3530D7E2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l="267" r="10050" b="-4"/>
          <a:stretch/>
        </p:blipFill>
        <p:spPr bwMode="auto">
          <a:xfrm>
            <a:off x="8188574" y="3508511"/>
            <a:ext cx="3792174" cy="31714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a:extLst>
              <a:ext uri="{FF2B5EF4-FFF2-40B4-BE49-F238E27FC236}">
                <a16:creationId xmlns:a16="http://schemas.microsoft.com/office/drawing/2014/main" id="{C14EC134-3853-0CE0-BD10-9365B505CA6F}"/>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205609" y="3202017"/>
            <a:ext cx="685800" cy="339783"/>
          </a:xfrm>
          <a:prstGeom prst="rect">
            <a:avLst/>
          </a:prstGeom>
        </p:spPr>
      </p:pic>
      <p:pic>
        <p:nvPicPr>
          <p:cNvPr id="7" name="Picture 6">
            <a:extLst>
              <a:ext uri="{FF2B5EF4-FFF2-40B4-BE49-F238E27FC236}">
                <a16:creationId xmlns:a16="http://schemas.microsoft.com/office/drawing/2014/main" id="{344D0734-4957-BB4F-1958-59225AF8C329}"/>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a:xfrm rot="5400000">
            <a:off x="6266300" y="-2106049"/>
            <a:ext cx="354079" cy="11103862"/>
          </a:xfrm>
          <a:prstGeom prst="rect">
            <a:avLst/>
          </a:prstGeom>
        </p:spPr>
      </p:pic>
      <p:sp>
        <p:nvSpPr>
          <p:cNvPr id="8" name="TextBox 10">
            <a:extLst>
              <a:ext uri="{FF2B5EF4-FFF2-40B4-BE49-F238E27FC236}">
                <a16:creationId xmlns:a16="http://schemas.microsoft.com/office/drawing/2014/main" id="{64D4D265-7C9E-5739-C7AE-625C5B351522}"/>
              </a:ext>
            </a:extLst>
          </p:cNvPr>
          <p:cNvSpPr txBox="1"/>
          <p:nvPr/>
        </p:nvSpPr>
        <p:spPr>
          <a:xfrm>
            <a:off x="4644736" y="3293918"/>
            <a:ext cx="5114973" cy="300124"/>
          </a:xfrm>
          <a:prstGeom prst="rect">
            <a:avLst/>
          </a:prstGeom>
        </p:spPr>
        <p:txBody>
          <a:bodyPr wrap="square" lIns="0" tIns="0" rIns="0" bIns="0" rtlCol="0" anchor="t">
            <a:spAutoFit/>
          </a:bodyPr>
          <a:lstStyle/>
          <a:p>
            <a:pPr>
              <a:lnSpc>
                <a:spcPts val="2399"/>
              </a:lnSpc>
            </a:pPr>
            <a:r>
              <a:rPr lang="en-US" sz="1999" spc="19" dirty="0">
                <a:solidFill>
                  <a:srgbClr val="F2F2F2"/>
                </a:solidFill>
                <a:latin typeface="Playfair Display Italics"/>
              </a:rPr>
              <a:t>TALLERES  DE CHUP</a:t>
            </a:r>
          </a:p>
        </p:txBody>
      </p:sp>
    </p:spTree>
    <p:extLst>
      <p:ext uri="{BB962C8B-B14F-4D97-AF65-F5344CB8AC3E}">
        <p14:creationId xmlns:p14="http://schemas.microsoft.com/office/powerpoint/2010/main" val="3475086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Photo of collection">
            <a:extLst>
              <a:ext uri="{FF2B5EF4-FFF2-40B4-BE49-F238E27FC236}">
                <a16:creationId xmlns:a16="http://schemas.microsoft.com/office/drawing/2014/main" id="{2D0BF269-C9A4-0C0E-AD20-1D1447A8417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0" r="16291" b="2"/>
          <a:stretch/>
        </p:blipFill>
        <p:spPr bwMode="auto">
          <a:xfrm>
            <a:off x="196731" y="170453"/>
            <a:ext cx="3794884" cy="651709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hoto">
            <a:extLst>
              <a:ext uri="{FF2B5EF4-FFF2-40B4-BE49-F238E27FC236}">
                <a16:creationId xmlns:a16="http://schemas.microsoft.com/office/drawing/2014/main" id="{533782EA-C3CA-A07E-8DDC-F54512D195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50" r="-4" b="-4"/>
          <a:stretch/>
        </p:blipFill>
        <p:spPr bwMode="auto">
          <a:xfrm>
            <a:off x="4184141" y="165371"/>
            <a:ext cx="3826711" cy="3176540"/>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Photo of cultural">
            <a:extLst>
              <a:ext uri="{FF2B5EF4-FFF2-40B4-BE49-F238E27FC236}">
                <a16:creationId xmlns:a16="http://schemas.microsoft.com/office/drawing/2014/main" id="{885BFEA8-AE8D-71FF-F92B-9116409D8E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413" r="2" b="18225"/>
          <a:stretch/>
        </p:blipFill>
        <p:spPr bwMode="auto">
          <a:xfrm>
            <a:off x="8193992" y="159910"/>
            <a:ext cx="3826711" cy="318196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hoto of collection">
            <a:extLst>
              <a:ext uri="{FF2B5EF4-FFF2-40B4-BE49-F238E27FC236}">
                <a16:creationId xmlns:a16="http://schemas.microsoft.com/office/drawing/2014/main" id="{78C3D266-564F-5AFD-CE80-32002F47CE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9611" b="-4"/>
          <a:stretch/>
        </p:blipFill>
        <p:spPr bwMode="auto">
          <a:xfrm>
            <a:off x="4184141" y="3512234"/>
            <a:ext cx="3826711" cy="3175314"/>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hoto of collection">
            <a:extLst>
              <a:ext uri="{FF2B5EF4-FFF2-40B4-BE49-F238E27FC236}">
                <a16:creationId xmlns:a16="http://schemas.microsoft.com/office/drawing/2014/main" id="{DABE7F50-6017-B0F5-3060-FEDFFC14540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10095" b="2"/>
          <a:stretch/>
        </p:blipFill>
        <p:spPr bwMode="auto">
          <a:xfrm>
            <a:off x="8193992" y="3505966"/>
            <a:ext cx="3826711" cy="31815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7">
            <a:extLst>
              <a:ext uri="{FF2B5EF4-FFF2-40B4-BE49-F238E27FC236}">
                <a16:creationId xmlns:a16="http://schemas.microsoft.com/office/drawing/2014/main" id="{DE4C59AB-0D18-8A85-FE06-C693B450897F}"/>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4184141" y="3283136"/>
            <a:ext cx="685800" cy="339783"/>
          </a:xfrm>
          <a:prstGeom prst="rect">
            <a:avLst/>
          </a:prstGeom>
        </p:spPr>
      </p:pic>
      <p:pic>
        <p:nvPicPr>
          <p:cNvPr id="7" name="Picture 6">
            <a:extLst>
              <a:ext uri="{FF2B5EF4-FFF2-40B4-BE49-F238E27FC236}">
                <a16:creationId xmlns:a16="http://schemas.microsoft.com/office/drawing/2014/main" id="{B1E8ACFB-9EFA-7FED-AE78-5708BEA4F2B1}"/>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a:fillRect/>
          </a:stretch>
        </p:blipFill>
        <p:spPr>
          <a:xfrm rot="5400000">
            <a:off x="8255567" y="-116783"/>
            <a:ext cx="354079" cy="7125328"/>
          </a:xfrm>
          <a:prstGeom prst="rect">
            <a:avLst/>
          </a:prstGeom>
        </p:spPr>
      </p:pic>
      <p:sp>
        <p:nvSpPr>
          <p:cNvPr id="8" name="TextBox 10">
            <a:extLst>
              <a:ext uri="{FF2B5EF4-FFF2-40B4-BE49-F238E27FC236}">
                <a16:creationId xmlns:a16="http://schemas.microsoft.com/office/drawing/2014/main" id="{A504AA7D-6010-13FE-46A0-7CC0C16184E2}"/>
              </a:ext>
            </a:extLst>
          </p:cNvPr>
          <p:cNvSpPr txBox="1"/>
          <p:nvPr/>
        </p:nvSpPr>
        <p:spPr>
          <a:xfrm>
            <a:off x="6625792" y="3268841"/>
            <a:ext cx="5096644" cy="296320"/>
          </a:xfrm>
          <a:prstGeom prst="rect">
            <a:avLst/>
          </a:prstGeom>
        </p:spPr>
        <p:txBody>
          <a:bodyPr wrap="square" lIns="0" tIns="0" rIns="0" bIns="0" rtlCol="0" anchor="t">
            <a:spAutoFit/>
          </a:bodyPr>
          <a:lstStyle/>
          <a:p>
            <a:pPr>
              <a:lnSpc>
                <a:spcPts val="2399"/>
              </a:lnSpc>
            </a:pPr>
            <a:r>
              <a:rPr lang="en-US" sz="1999" spc="19" dirty="0">
                <a:solidFill>
                  <a:srgbClr val="F2F2F2"/>
                </a:solidFill>
                <a:latin typeface="Playfair Display Italics"/>
              </a:rPr>
              <a:t>MUSEO MAHICAO</a:t>
            </a:r>
          </a:p>
        </p:txBody>
      </p:sp>
    </p:spTree>
    <p:extLst>
      <p:ext uri="{BB962C8B-B14F-4D97-AF65-F5344CB8AC3E}">
        <p14:creationId xmlns:p14="http://schemas.microsoft.com/office/powerpoint/2010/main" val="1845838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22546" y="92104"/>
            <a:ext cx="11299736" cy="461665"/>
          </a:xfrm>
          <a:prstGeom prst="rect">
            <a:avLst/>
          </a:prstGeom>
          <a:solidFill>
            <a:srgbClr val="EAA804"/>
          </a:solidFill>
          <a:scene3d>
            <a:camera prst="orthographicFront"/>
            <a:lightRig rig="threePt" dir="t"/>
          </a:scene3d>
          <a:sp3d>
            <a:bevelT/>
          </a:sp3d>
        </p:spPr>
        <p:txBody>
          <a:bodyPr wrap="square" rtlCol="0">
            <a:spAutoFit/>
          </a:bodyPr>
          <a:lstStyle/>
          <a:p>
            <a:pPr algn="ctr"/>
            <a:r>
              <a:rPr lang="en-GB" sz="2400" b="1" dirty="0">
                <a:latin typeface="Garamond" panose="02020404030301010803" pitchFamily="18" charset="0"/>
              </a:rPr>
              <a:t>Día 6:  FADIAL-TALLER DE CHUP-FINCA DE KAYDARA-FADIAL	 PC</a:t>
            </a:r>
            <a:endParaRPr lang="en-US" sz="2400" b="1" dirty="0">
              <a:latin typeface="Garamond" panose="02020404030301010803" pitchFamily="18" charset="0"/>
            </a:endParaRPr>
          </a:p>
        </p:txBody>
      </p:sp>
      <p:sp>
        <p:nvSpPr>
          <p:cNvPr id="5" name="ZoneTexte 4"/>
          <p:cNvSpPr txBox="1"/>
          <p:nvPr/>
        </p:nvSpPr>
        <p:spPr>
          <a:xfrm>
            <a:off x="3667990" y="498318"/>
            <a:ext cx="8451273" cy="6387390"/>
          </a:xfrm>
          <a:prstGeom prst="rect">
            <a:avLst/>
          </a:prstGeom>
          <a:noFill/>
        </p:spPr>
        <p:txBody>
          <a:bodyPr wrap="square" rtlCol="0">
            <a:spAutoFit/>
          </a:bodyPr>
          <a:lstStyle/>
          <a:p>
            <a:pPr marL="0" marR="0" algn="just">
              <a:lnSpc>
                <a:spcPct val="150000"/>
              </a:lnSpc>
              <a:spcBef>
                <a:spcPts val="0"/>
              </a:spcBef>
              <a:spcAft>
                <a:spcPts val="800"/>
              </a:spcAft>
            </a:pPr>
            <a:r>
              <a:rPr lang="fr-FR" b="1" dirty="0" err="1">
                <a:solidFill>
                  <a:srgbClr val="000000"/>
                </a:solidFill>
                <a:latin typeface="Garamond" panose="02020404030301010803" pitchFamily="18" charset="0"/>
                <a:ea typeface="Calibri" panose="020F0502020204030204" pitchFamily="34" charset="0"/>
                <a:cs typeface="Arial" panose="020B0604020202020204" pitchFamily="34" charset="0"/>
              </a:rPr>
              <a:t>Desayuno</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y </a:t>
            </a: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salida</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para </a:t>
            </a: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nuestra</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a:t>
            </a: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ultima</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session </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del taller de Chup. Podrás crear tus propios diseños y descubrir el significado de ciertos símbolos y colores en la cultura senegalesa.</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a:t>
            </a: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Regreso</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al lodge y </a:t>
            </a:r>
            <a:r>
              <a:rPr lang="fr-FR" b="1" dirty="0" err="1">
                <a:solidFill>
                  <a:srgbClr val="000000"/>
                </a:solidFill>
                <a:latin typeface="Garamond" panose="02020404030301010803" pitchFamily="18" charset="0"/>
                <a:ea typeface="Calibri" panose="020F0502020204030204" pitchFamily="34" charset="0"/>
                <a:cs typeface="Arial" panose="020B0604020202020204" pitchFamily="34" charset="0"/>
              </a:rPr>
              <a:t>almuerzo</a:t>
            </a:r>
            <a:r>
              <a:rPr lang="fr-FR" b="1" dirty="0">
                <a:solidFill>
                  <a:srgbClr val="000000"/>
                </a:solidFill>
                <a:latin typeface="Garamond" panose="02020404030301010803" pitchFamily="18" charset="0"/>
                <a:ea typeface="Calibri" panose="020F0502020204030204" pitchFamily="34" charset="0"/>
                <a:cs typeface="Arial" panose="020B0604020202020204" pitchFamily="34" charset="0"/>
              </a:rPr>
              <a:t>. </a:t>
            </a:r>
          </a:p>
          <a:p>
            <a:pPr marL="0" marR="0" algn="just">
              <a:lnSpc>
                <a:spcPct val="150000"/>
              </a:lnSpc>
              <a:spcBef>
                <a:spcPts val="0"/>
              </a:spcBef>
              <a:spcAft>
                <a:spcPts val="800"/>
              </a:spcAft>
            </a:pP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Por</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la tarde, </a:t>
            </a: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salida</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para </a:t>
            </a: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una</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visita de la finca de </a:t>
            </a:r>
            <a:r>
              <a:rPr lang="fr-FR" dirty="0" err="1">
                <a:solidFill>
                  <a:srgbClr val="000000"/>
                </a:solidFill>
                <a:latin typeface="Garamond" panose="02020404030301010803" pitchFamily="18" charset="0"/>
                <a:ea typeface="Calibri" panose="020F0502020204030204" pitchFamily="34" charset="0"/>
                <a:cs typeface="Arial" panose="020B0604020202020204" pitchFamily="34" charset="0"/>
              </a:rPr>
              <a:t>Kaydara</a:t>
            </a:r>
            <a:r>
              <a:rPr lang="fr-FR" dirty="0">
                <a:solidFill>
                  <a:srgbClr val="000000"/>
                </a:solidFill>
                <a:latin typeface="Garamond" panose="02020404030301010803" pitchFamily="18" charset="0"/>
                <a:ea typeface="Calibri" panose="020F0502020204030204" pitchFamily="34" charset="0"/>
                <a:cs typeface="Arial" panose="020B0604020202020204" pitchFamily="34" charset="0"/>
              </a:rPr>
              <a:t>. </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Ubicada en la comuna de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Fimela</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la granja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agroecológicade</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de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Kaydara</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fue creada en 2003 por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Gora</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NDIAYE. La finca tiene una superficie de 16 ha dividida entre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Kaydara</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1 (3 ha),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Kaydara</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2 (8ha) y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Kaydara</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3 (5ha). La finca agroecológica cuenta con 5 unidades de producción y un centro de capacitación como banco de semillas, ganadería, horticultura, vivero forestal, floricultura.  La venta de plántulas de árboles es la que más ingresos genera. Hoy en día, la granja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Kaydara</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acoge cada año a una veintena de jóvenes con el fin de transmitir los conocimientos y fundamentos de la práctica agroecológica. En la finca se producen diversas frutas y verduras, tales como: repollo, zanahoria, calabacín, pimientos, mangos, cítricos, cebollas, dátiles, papaya o aloe vera, fresas, fresas, así como viveros de coco, mango,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neverdie</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o moringa, anacardos, plantas medicinales y plantas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condimentadoras</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También se crían ovejas y aves de corral. Regreso al </a:t>
            </a:r>
            <a:r>
              <a:rPr lang="es-ES" dirty="0" err="1">
                <a:solidFill>
                  <a:srgbClr val="000000"/>
                </a:solidFill>
                <a:latin typeface="Garamond" panose="02020404030301010803" pitchFamily="18" charset="0"/>
                <a:ea typeface="Calibri" panose="020F0502020204030204" pitchFamily="34" charset="0"/>
                <a:cs typeface="Arial" panose="020B0604020202020204" pitchFamily="34" charset="0"/>
              </a:rPr>
              <a:t>lodge</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 </a:t>
            </a:r>
            <a:r>
              <a:rPr lang="es-ES" b="1" dirty="0">
                <a:solidFill>
                  <a:srgbClr val="000000"/>
                </a:solidFill>
                <a:latin typeface="Garamond" panose="02020404030301010803" pitchFamily="18" charset="0"/>
                <a:ea typeface="Calibri" panose="020F0502020204030204" pitchFamily="34" charset="0"/>
                <a:cs typeface="Arial" panose="020B0604020202020204" pitchFamily="34" charset="0"/>
              </a:rPr>
              <a:t>Cena </a:t>
            </a:r>
            <a:r>
              <a:rPr lang="es-ES" dirty="0">
                <a:solidFill>
                  <a:srgbClr val="000000"/>
                </a:solidFill>
                <a:latin typeface="Garamond" panose="02020404030301010803" pitchFamily="18" charset="0"/>
                <a:ea typeface="Calibri" panose="020F0502020204030204" pitchFamily="34" charset="0"/>
                <a:cs typeface="Arial" panose="020B0604020202020204" pitchFamily="34" charset="0"/>
              </a:rPr>
              <a:t>y noche.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descr="Photo">
            <a:extLst>
              <a:ext uri="{FF2B5EF4-FFF2-40B4-BE49-F238E27FC236}">
                <a16:creationId xmlns:a16="http://schemas.microsoft.com/office/drawing/2014/main" id="{88E98712-7245-3EB8-AF35-ABC6032AF5F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737" y="3844636"/>
            <a:ext cx="3501736" cy="268085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Teinture | Tissus du monde">
            <a:extLst>
              <a:ext uri="{FF2B5EF4-FFF2-40B4-BE49-F238E27FC236}">
                <a16:creationId xmlns:a16="http://schemas.microsoft.com/office/drawing/2014/main" id="{74DFDCE5-6A94-AE86-1A44-98B2AFE227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37" y="921326"/>
            <a:ext cx="3501736" cy="2680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710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La ferme école agro-écologique de Kaydara - Jardins d'Afrique">
            <a:extLst>
              <a:ext uri="{FF2B5EF4-FFF2-40B4-BE49-F238E27FC236}">
                <a16:creationId xmlns:a16="http://schemas.microsoft.com/office/drawing/2014/main" id="{E8A128EC-99AB-973A-434D-40ABBCF3F40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l="17602" r="6530" b="2"/>
          <a:stretch/>
        </p:blipFill>
        <p:spPr bwMode="auto">
          <a:xfrm>
            <a:off x="196731" y="170453"/>
            <a:ext cx="3794884" cy="651709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Photo">
            <a:extLst>
              <a:ext uri="{FF2B5EF4-FFF2-40B4-BE49-F238E27FC236}">
                <a16:creationId xmlns:a16="http://schemas.microsoft.com/office/drawing/2014/main" id="{2118627A-4605-9DE1-956F-745FFCF751A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11908" r="2" b="25836"/>
          <a:stretch/>
        </p:blipFill>
        <p:spPr bwMode="auto">
          <a:xfrm>
            <a:off x="4184141" y="165371"/>
            <a:ext cx="3826711" cy="317654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Photo">
            <a:extLst>
              <a:ext uri="{FF2B5EF4-FFF2-40B4-BE49-F238E27FC236}">
                <a16:creationId xmlns:a16="http://schemas.microsoft.com/office/drawing/2014/main" id="{302D1C45-DAD3-82E1-75D4-FBFC50555DA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r="9807" b="4"/>
          <a:stretch/>
        </p:blipFill>
        <p:spPr bwMode="auto">
          <a:xfrm>
            <a:off x="8193992" y="159910"/>
            <a:ext cx="3826711" cy="3181966"/>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La ferme-école agroécologique KAYDARA - SÉNÉGAL">
            <a:extLst>
              <a:ext uri="{FF2B5EF4-FFF2-40B4-BE49-F238E27FC236}">
                <a16:creationId xmlns:a16="http://schemas.microsoft.com/office/drawing/2014/main" id="{B90CDF53-3DF0-E6E5-9AF2-16E56E278AB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l="11323" r="20890" b="3"/>
          <a:stretch/>
        </p:blipFill>
        <p:spPr bwMode="auto">
          <a:xfrm>
            <a:off x="4184141" y="3512234"/>
            <a:ext cx="3826711" cy="317531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hoto">
            <a:extLst>
              <a:ext uri="{FF2B5EF4-FFF2-40B4-BE49-F238E27FC236}">
                <a16:creationId xmlns:a16="http://schemas.microsoft.com/office/drawing/2014/main" id="{5BBDF005-1DE5-13AD-5F5E-4AA51E7A5950}"/>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t="10633" r="2" b="27013"/>
          <a:stretch/>
        </p:blipFill>
        <p:spPr bwMode="auto">
          <a:xfrm>
            <a:off x="8193992" y="3429000"/>
            <a:ext cx="3826711" cy="32585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a:extLst>
              <a:ext uri="{FF2B5EF4-FFF2-40B4-BE49-F238E27FC236}">
                <a16:creationId xmlns:a16="http://schemas.microsoft.com/office/drawing/2014/main" id="{8B288C5A-0FA7-7499-146C-160F86EDD83C}"/>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4184141" y="3225236"/>
            <a:ext cx="685800" cy="339783"/>
          </a:xfrm>
          <a:prstGeom prst="rect">
            <a:avLst/>
          </a:prstGeom>
        </p:spPr>
      </p:pic>
      <p:pic>
        <p:nvPicPr>
          <p:cNvPr id="5" name="Picture 7">
            <a:extLst>
              <a:ext uri="{FF2B5EF4-FFF2-40B4-BE49-F238E27FC236}">
                <a16:creationId xmlns:a16="http://schemas.microsoft.com/office/drawing/2014/main" id="{1681367D-7EFA-8C90-D056-E2F4A4F5BA46}"/>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a:fillRect/>
          </a:stretch>
        </p:blipFill>
        <p:spPr>
          <a:xfrm rot="5400000">
            <a:off x="8254551" y="-175696"/>
            <a:ext cx="356105" cy="7125328"/>
          </a:xfrm>
          <a:prstGeom prst="rect">
            <a:avLst/>
          </a:prstGeom>
        </p:spPr>
      </p:pic>
      <p:sp>
        <p:nvSpPr>
          <p:cNvPr id="6" name="TextBox 10">
            <a:extLst>
              <a:ext uri="{FF2B5EF4-FFF2-40B4-BE49-F238E27FC236}">
                <a16:creationId xmlns:a16="http://schemas.microsoft.com/office/drawing/2014/main" id="{0F2EDCB7-7779-3AFE-CA44-43983E0140F7}"/>
              </a:ext>
            </a:extLst>
          </p:cNvPr>
          <p:cNvSpPr txBox="1"/>
          <p:nvPr/>
        </p:nvSpPr>
        <p:spPr>
          <a:xfrm>
            <a:off x="6096000" y="3225236"/>
            <a:ext cx="5572098" cy="302775"/>
          </a:xfrm>
          <a:prstGeom prst="rect">
            <a:avLst/>
          </a:prstGeom>
        </p:spPr>
        <p:txBody>
          <a:bodyPr wrap="square" lIns="0" tIns="0" rIns="0" bIns="0" rtlCol="0" anchor="t">
            <a:spAutoFit/>
          </a:bodyPr>
          <a:lstStyle/>
          <a:p>
            <a:pPr>
              <a:lnSpc>
                <a:spcPts val="2399"/>
              </a:lnSpc>
            </a:pPr>
            <a:r>
              <a:rPr lang="en-US" sz="1999" spc="19" dirty="0">
                <a:solidFill>
                  <a:srgbClr val="F2F2F2"/>
                </a:solidFill>
                <a:latin typeface="Playfair Display Italics"/>
              </a:rPr>
              <a:t>Finca </a:t>
            </a:r>
            <a:r>
              <a:rPr lang="en-US" sz="1999" spc="19" dirty="0" err="1">
                <a:solidFill>
                  <a:srgbClr val="F2F2F2"/>
                </a:solidFill>
                <a:latin typeface="Playfair Display Italics"/>
              </a:rPr>
              <a:t>agro-ecologica</a:t>
            </a:r>
            <a:r>
              <a:rPr lang="en-US" sz="1999" spc="19" dirty="0">
                <a:solidFill>
                  <a:srgbClr val="F2F2F2"/>
                </a:solidFill>
                <a:latin typeface="Playfair Display Italics"/>
              </a:rPr>
              <a:t> de </a:t>
            </a:r>
            <a:r>
              <a:rPr lang="en-US" sz="1999" spc="19" dirty="0" err="1">
                <a:solidFill>
                  <a:srgbClr val="F2F2F2"/>
                </a:solidFill>
                <a:latin typeface="Playfair Display Italics"/>
              </a:rPr>
              <a:t>Kaydara</a:t>
            </a:r>
            <a:endParaRPr lang="en-US" sz="1999" spc="19" dirty="0">
              <a:solidFill>
                <a:srgbClr val="F2F2F2"/>
              </a:solidFill>
              <a:latin typeface="Garamond" panose="02020404030301010803" pitchFamily="18" charset="0"/>
            </a:endParaRPr>
          </a:p>
        </p:txBody>
      </p:sp>
    </p:spTree>
    <p:extLst>
      <p:ext uri="{BB962C8B-B14F-4D97-AF65-F5344CB8AC3E}">
        <p14:creationId xmlns:p14="http://schemas.microsoft.com/office/powerpoint/2010/main" val="387240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730258" y="108201"/>
            <a:ext cx="10731484" cy="523220"/>
          </a:xfrm>
          <a:prstGeom prst="rect">
            <a:avLst/>
          </a:prstGeom>
          <a:solidFill>
            <a:srgbClr val="EAA804"/>
          </a:solidFill>
          <a:scene3d>
            <a:camera prst="orthographicFront"/>
            <a:lightRig rig="threePt" dir="t"/>
          </a:scene3d>
          <a:sp3d>
            <a:bevelT/>
          </a:sp3d>
        </p:spPr>
        <p:txBody>
          <a:bodyPr wrap="square" rtlCol="0">
            <a:spAutoFit/>
          </a:bodyPr>
          <a:lstStyle/>
          <a:p>
            <a:pPr algn="ctr"/>
            <a:r>
              <a:rPr lang="en-US" sz="2800" b="1" dirty="0">
                <a:latin typeface="Garamond" panose="02020404030301010803" pitchFamily="18" charset="0"/>
              </a:rPr>
              <a:t>Día 7:	          FADIAL-DAKAR-CITY TOUR-DAKAR 		BB</a:t>
            </a:r>
            <a:r>
              <a:rPr lang="en-GB" sz="2800" b="1" dirty="0">
                <a:latin typeface="Garamond" panose="02020404030301010803" pitchFamily="18" charset="0"/>
              </a:rPr>
              <a:t>     </a:t>
            </a:r>
            <a:endParaRPr lang="en-US" sz="2800" b="1" dirty="0">
              <a:latin typeface="Garamond" panose="02020404030301010803" pitchFamily="18" charset="0"/>
            </a:endParaRPr>
          </a:p>
        </p:txBody>
      </p:sp>
      <p:sp>
        <p:nvSpPr>
          <p:cNvPr id="6" name="ZoneTexte 5"/>
          <p:cNvSpPr txBox="1"/>
          <p:nvPr/>
        </p:nvSpPr>
        <p:spPr>
          <a:xfrm>
            <a:off x="5429410" y="2111790"/>
            <a:ext cx="6403795" cy="3791807"/>
          </a:xfrm>
          <a:prstGeom prst="rect">
            <a:avLst/>
          </a:prstGeom>
          <a:noFill/>
        </p:spPr>
        <p:txBody>
          <a:bodyPr wrap="square" rtlCol="0">
            <a:spAutoFit/>
          </a:bodyPr>
          <a:lstStyle/>
          <a:p>
            <a:pPr marL="0" marR="0" algn="just">
              <a:lnSpc>
                <a:spcPct val="150000"/>
              </a:lnSpc>
              <a:spcBef>
                <a:spcPts val="0"/>
              </a:spcBef>
              <a:spcAft>
                <a:spcPts val="800"/>
              </a:spcAft>
            </a:pPr>
            <a:r>
              <a:rPr lang="es-ES" b="1" dirty="0">
                <a:effectLst/>
                <a:latin typeface="Garamond" panose="02020404030301010803" pitchFamily="18" charset="0"/>
                <a:ea typeface="Calibri" panose="020F0502020204030204" pitchFamily="34" charset="0"/>
                <a:cs typeface="Times New Roman" panose="02020603050405020304" pitchFamily="18" charset="0"/>
              </a:rPr>
              <a:t>Desayuno</a:t>
            </a:r>
            <a:r>
              <a:rPr lang="es-ES" b="1" dirty="0">
                <a:latin typeface="Garamond" panose="02020404030301010803" pitchFamily="18" charset="0"/>
                <a:ea typeface="Calibri" panose="020F0502020204030204" pitchFamily="34" charset="0"/>
                <a:cs typeface="Times New Roman" panose="02020603050405020304" pitchFamily="18" charset="0"/>
              </a:rPr>
              <a:t>. </a:t>
            </a:r>
            <a:r>
              <a:rPr lang="es-ES" dirty="0">
                <a:latin typeface="Garamond" panose="02020404030301010803" pitchFamily="18" charset="0"/>
                <a:ea typeface="Calibri" panose="020F0502020204030204" pitchFamily="34" charset="0"/>
                <a:cs typeface="Times New Roman" panose="02020603050405020304" pitchFamily="18" charset="0"/>
              </a:rPr>
              <a:t>Traslado hacia Dakar, llegada y haremos un recorrido por la ciudad. Un breve pero interesante recorrido</a:t>
            </a:r>
            <a:r>
              <a:rPr lang="es-ES" dirty="0">
                <a:effectLst/>
                <a:latin typeface="Garamond" panose="02020404030301010803" pitchFamily="18" charset="0"/>
                <a:ea typeface="Calibri" panose="020F0502020204030204" pitchFamily="34" charset="0"/>
                <a:cs typeface="Times New Roman" panose="02020603050405020304" pitchFamily="18" charset="0"/>
              </a:rPr>
              <a:t> por Dakar nos permitirá descubrir los restos coloniales de la ciudad que una vez fue la capital del África Occidental Francesa, el monumento del Renacimiento africano, la cornisa, la Plaza de la Independencia, el palacio presidencial, la Gran Mezquita. Aprovecharemos para visitar el mercado </a:t>
            </a:r>
            <a:r>
              <a:rPr lang="es-ES" dirty="0" err="1">
                <a:effectLst/>
                <a:latin typeface="Garamond" panose="02020404030301010803" pitchFamily="18" charset="0"/>
                <a:ea typeface="Calibri" panose="020F0502020204030204" pitchFamily="34" charset="0"/>
                <a:cs typeface="Times New Roman" panose="02020603050405020304" pitchFamily="18" charset="0"/>
              </a:rPr>
              <a:t>kermel</a:t>
            </a:r>
            <a:r>
              <a:rPr lang="es-ES" dirty="0">
                <a:effectLst/>
                <a:latin typeface="Garamond" panose="02020404030301010803" pitchFamily="18" charset="0"/>
                <a:ea typeface="Calibri" panose="020F0502020204030204" pitchFamily="34" charset="0"/>
                <a:cs typeface="Times New Roman" panose="02020603050405020304" pitchFamily="18" charset="0"/>
              </a:rPr>
              <a:t>. </a:t>
            </a:r>
            <a:r>
              <a:rPr lang="es-ES" b="1" dirty="0">
                <a:effectLst/>
                <a:latin typeface="Garamond" panose="02020404030301010803" pitchFamily="18" charset="0"/>
                <a:ea typeface="Calibri" panose="020F0502020204030204" pitchFamily="34" charset="0"/>
                <a:cs typeface="Times New Roman" panose="02020603050405020304" pitchFamily="18" charset="0"/>
              </a:rPr>
              <a:t>Almuerzo no incluido </a:t>
            </a:r>
            <a:r>
              <a:rPr lang="es-ES" dirty="0">
                <a:effectLst/>
                <a:latin typeface="Garamond" panose="02020404030301010803" pitchFamily="18" charset="0"/>
                <a:ea typeface="Calibri" panose="020F0502020204030204" pitchFamily="34" charset="0"/>
                <a:cs typeface="Times New Roman" panose="02020603050405020304" pitchFamily="18" charset="0"/>
              </a:rPr>
              <a:t>en un restaurante de la ciudad. Traslado al hotel. Llegada y </a:t>
            </a:r>
            <a:r>
              <a:rPr lang="es-ES" dirty="0" err="1">
                <a:effectLst/>
                <a:latin typeface="Garamond" panose="02020404030301010803" pitchFamily="18" charset="0"/>
                <a:ea typeface="Calibri" panose="020F0502020204030204" pitchFamily="34" charset="0"/>
                <a:cs typeface="Times New Roman" panose="02020603050405020304" pitchFamily="18" charset="0"/>
              </a:rPr>
              <a:t>check</a:t>
            </a:r>
            <a:r>
              <a:rPr lang="es-ES" dirty="0">
                <a:effectLst/>
                <a:latin typeface="Garamond" panose="02020404030301010803" pitchFamily="18" charset="0"/>
                <a:ea typeface="Calibri" panose="020F0502020204030204" pitchFamily="34" charset="0"/>
                <a:cs typeface="Times New Roman" panose="02020603050405020304" pitchFamily="18" charset="0"/>
              </a:rPr>
              <a:t>-in. Resto de la tarde libre. </a:t>
            </a:r>
            <a:r>
              <a:rPr lang="es-ES" b="1" dirty="0">
                <a:effectLst/>
                <a:latin typeface="Garamond" panose="02020404030301010803" pitchFamily="18" charset="0"/>
                <a:ea typeface="Calibri" panose="020F0502020204030204" pitchFamily="34" charset="0"/>
                <a:cs typeface="Times New Roman" panose="02020603050405020304" pitchFamily="18" charset="0"/>
              </a:rPr>
              <a:t>Cena no incluida</a:t>
            </a:r>
            <a:r>
              <a:rPr lang="es-ES" dirty="0">
                <a:effectLst/>
                <a:latin typeface="Garamond" panose="02020404030301010803" pitchFamily="18" charset="0"/>
                <a:ea typeface="Calibri" panose="020F0502020204030204" pitchFamily="34" charset="0"/>
                <a:cs typeface="Times New Roman" panose="02020603050405020304" pitchFamily="18" charset="0"/>
              </a:rPr>
              <a:t> y alojamiento</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454" y="1752311"/>
            <a:ext cx="2327563" cy="2232115"/>
          </a:xfrm>
          <a:prstGeom prst="rect">
            <a:avLst/>
          </a:prstGeom>
          <a:noFill/>
          <a:ln>
            <a:noFill/>
          </a:ln>
        </p:spPr>
      </p:pic>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1018" y="1747478"/>
            <a:ext cx="2385258" cy="2223300"/>
          </a:xfrm>
          <a:prstGeom prst="rect">
            <a:avLst/>
          </a:prstGeom>
        </p:spPr>
      </p:pic>
      <p:pic>
        <p:nvPicPr>
          <p:cNvPr id="1028" name="Picture 4" descr="A view of Mosque of the Divine in Dakar, Senegal on October 12, 2018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1017" y="3970778"/>
            <a:ext cx="2385259" cy="202006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Grand Mosque of Dakar - Tripadvisor">
            <a:extLst>
              <a:ext uri="{FF2B5EF4-FFF2-40B4-BE49-F238E27FC236}">
                <a16:creationId xmlns:a16="http://schemas.microsoft.com/office/drawing/2014/main" id="{A1FAE60C-E47D-25A8-79FE-E593AA2D3F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3454" y="3984426"/>
            <a:ext cx="2234429" cy="2020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8098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730258" y="128983"/>
            <a:ext cx="10731484" cy="523220"/>
          </a:xfrm>
          <a:prstGeom prst="rect">
            <a:avLst/>
          </a:prstGeom>
          <a:solidFill>
            <a:srgbClr val="EAA804"/>
          </a:solidFill>
          <a:scene3d>
            <a:camera prst="orthographicFront"/>
            <a:lightRig rig="threePt" dir="t"/>
          </a:scene3d>
          <a:sp3d>
            <a:bevelT/>
          </a:sp3d>
        </p:spPr>
        <p:txBody>
          <a:bodyPr wrap="square" rtlCol="0">
            <a:spAutoFit/>
          </a:bodyPr>
          <a:lstStyle/>
          <a:p>
            <a:pPr algn="ctr"/>
            <a:r>
              <a:rPr lang="en-US" sz="2800" b="1" dirty="0">
                <a:latin typeface="Garamond" panose="02020404030301010803" pitchFamily="18" charset="0"/>
              </a:rPr>
              <a:t>Día 8:	         DAKAR-GOREE-LAGO RETBA-AEROPUERTO MP</a:t>
            </a:r>
            <a:r>
              <a:rPr lang="en-GB" sz="2800" b="1" dirty="0">
                <a:latin typeface="Garamond" panose="02020404030301010803" pitchFamily="18" charset="0"/>
              </a:rPr>
              <a:t>     </a:t>
            </a:r>
            <a:endParaRPr lang="en-US" sz="2800" b="1" dirty="0">
              <a:latin typeface="Garamond" panose="02020404030301010803" pitchFamily="18" charset="0"/>
            </a:endParaRPr>
          </a:p>
        </p:txBody>
      </p:sp>
      <p:sp>
        <p:nvSpPr>
          <p:cNvPr id="6" name="ZoneTexte 5"/>
          <p:cNvSpPr txBox="1"/>
          <p:nvPr/>
        </p:nvSpPr>
        <p:spPr>
          <a:xfrm>
            <a:off x="4655127" y="494350"/>
            <a:ext cx="7459323" cy="7005123"/>
          </a:xfrm>
          <a:prstGeom prst="rect">
            <a:avLst/>
          </a:prstGeom>
          <a:noFill/>
        </p:spPr>
        <p:txBody>
          <a:bodyPr wrap="square" rtlCol="0">
            <a:spAutoFit/>
          </a:bodyPr>
          <a:lstStyle/>
          <a:p>
            <a:pPr marL="0" marR="0" algn="just">
              <a:lnSpc>
                <a:spcPct val="150000"/>
              </a:lnSpc>
              <a:spcBef>
                <a:spcPts val="0"/>
              </a:spcBef>
              <a:spcAft>
                <a:spcPts val="800"/>
              </a:spcAft>
            </a:pPr>
            <a:r>
              <a:rPr lang="es-ES" b="1" dirty="0">
                <a:effectLst/>
                <a:latin typeface="Garamond" panose="02020404030301010803" pitchFamily="18" charset="0"/>
                <a:ea typeface="Calibri" panose="020F0502020204030204" pitchFamily="34" charset="0"/>
                <a:cs typeface="Times New Roman" panose="02020603050405020304" pitchFamily="18" charset="0"/>
              </a:rPr>
              <a:t>Desayuno</a:t>
            </a:r>
            <a:r>
              <a:rPr lang="es-ES" dirty="0">
                <a:effectLst/>
                <a:latin typeface="Garamond" panose="02020404030301010803" pitchFamily="18" charset="0"/>
                <a:ea typeface="Calibri" panose="020F0502020204030204" pitchFamily="34" charset="0"/>
                <a:cs typeface="Times New Roman" panose="02020603050405020304" pitchFamily="18" charset="0"/>
              </a:rPr>
              <a:t>. Hoy vamos directamente al muelle de Gorée para coger un ferry a la isla de Gorée. Llega a Gorée, pasea por las calles coloniales y visita la impresionante casa-museo de los esclavos donde se reunían, seleccionaban y encerraban a los esclavos a la espera de ser embarcados a través del Atlántico: un testimonio de un pasado de sufrimiento. Este sorprendente sitio ha sido declarado Patrimonio de la Humanidad por la UNESCO.</a:t>
            </a:r>
            <a:r>
              <a:rPr lang="es-ES" b="1" dirty="0">
                <a:effectLst/>
                <a:latin typeface="Garamond" panose="02020404030301010803" pitchFamily="18" charset="0"/>
                <a:ea typeface="Calibri" panose="020F0502020204030204" pitchFamily="34" charset="0"/>
                <a:cs typeface="Times New Roman" panose="02020603050405020304" pitchFamily="18" charset="0"/>
              </a:rPr>
              <a:t> </a:t>
            </a:r>
            <a:r>
              <a:rPr lang="es-ES" dirty="0">
                <a:effectLst/>
                <a:latin typeface="Garamond" panose="02020404030301010803" pitchFamily="18" charset="0"/>
                <a:ea typeface="Calibri" panose="020F0502020204030204" pitchFamily="34" charset="0"/>
                <a:cs typeface="Times New Roman" panose="02020603050405020304" pitchFamily="18" charset="0"/>
              </a:rPr>
              <a:t>Después, continuación </a:t>
            </a:r>
            <a:r>
              <a:rPr lang="es-ES" dirty="0">
                <a:latin typeface="Garamond" panose="02020404030301010803" pitchFamily="18" charset="0"/>
                <a:ea typeface="Calibri" panose="020F0502020204030204" pitchFamily="34" charset="0"/>
                <a:cs typeface="Times New Roman" panose="02020603050405020304" pitchFamily="18" charset="0"/>
              </a:rPr>
              <a:t>al lago </a:t>
            </a:r>
            <a:r>
              <a:rPr lang="es-ES" dirty="0" err="1">
                <a:latin typeface="Garamond" panose="02020404030301010803" pitchFamily="18" charset="0"/>
                <a:ea typeface="Calibri" panose="020F0502020204030204" pitchFamily="34" charset="0"/>
                <a:cs typeface="Times New Roman" panose="02020603050405020304" pitchFamily="18" charset="0"/>
              </a:rPr>
              <a:t>Retba</a:t>
            </a:r>
            <a:r>
              <a:rPr lang="es-ES" dirty="0">
                <a:latin typeface="Garamond" panose="02020404030301010803" pitchFamily="18" charset="0"/>
                <a:ea typeface="Calibri" panose="020F0502020204030204" pitchFamily="34" charset="0"/>
                <a:cs typeface="Times New Roman" panose="02020603050405020304" pitchFamily="18" charset="0"/>
              </a:rPr>
              <a:t>. </a:t>
            </a:r>
            <a:r>
              <a:rPr lang="es-ES" dirty="0">
                <a:effectLst/>
                <a:latin typeface="Garamond" panose="02020404030301010803" pitchFamily="18" charset="0"/>
                <a:ea typeface="Calibri" panose="020F0502020204030204" pitchFamily="34" charset="0"/>
                <a:cs typeface="Times New Roman" panose="02020603050405020304" pitchFamily="18" charset="0"/>
              </a:rPr>
              <a:t>Nació de una laguna, que un movimiento de las dunas, a lo largo del mar, cerró finalmente en el siglo XV. </a:t>
            </a:r>
            <a:r>
              <a:rPr lang="es-ES" dirty="0">
                <a:latin typeface="Garamond" panose="02020404030301010803" pitchFamily="18" charset="0"/>
                <a:ea typeface="Calibri" panose="020F0502020204030204" pitchFamily="34" charset="0"/>
                <a:cs typeface="Times New Roman" panose="02020603050405020304" pitchFamily="18" charset="0"/>
              </a:rPr>
              <a:t>Llegada y </a:t>
            </a:r>
            <a:r>
              <a:rPr lang="es-ES" b="1" dirty="0">
                <a:latin typeface="Garamond" panose="02020404030301010803" pitchFamily="18" charset="0"/>
                <a:ea typeface="Calibri" panose="020F0502020204030204" pitchFamily="34" charset="0"/>
                <a:cs typeface="Times New Roman" panose="02020603050405020304" pitchFamily="18" charset="0"/>
              </a:rPr>
              <a:t>almuerzo</a:t>
            </a:r>
            <a:r>
              <a:rPr lang="es-ES" dirty="0">
                <a:latin typeface="Garamond" panose="02020404030301010803" pitchFamily="18" charset="0"/>
                <a:ea typeface="Calibri" panose="020F0502020204030204" pitchFamily="34" charset="0"/>
                <a:cs typeface="Times New Roman" panose="02020603050405020304" pitchFamily="18" charset="0"/>
              </a:rPr>
              <a:t> en un restaurante del lago. </a:t>
            </a:r>
            <a:r>
              <a:rPr lang="es-ES" dirty="0">
                <a:effectLst/>
                <a:latin typeface="Garamond" panose="02020404030301010803" pitchFamily="18" charset="0"/>
                <a:ea typeface="Calibri" panose="020F0502020204030204" pitchFamily="34" charset="0"/>
                <a:cs typeface="Times New Roman" panose="02020603050405020304" pitchFamily="18" charset="0"/>
              </a:rPr>
              <a:t>Tendremos la oportunidad de admirar a los hombres y mujeres que extraen la sal manualmente. Este lago también es famoso por haber acogido durante muchos años la llegada del rally "París-Dakar". Pasea en un vehículo todo terreno por las dunas que rodean el lago, sensaciones garantizadas. </a:t>
            </a:r>
          </a:p>
          <a:p>
            <a:pPr marL="0" marR="0" algn="just">
              <a:lnSpc>
                <a:spcPct val="150000"/>
              </a:lnSpc>
              <a:spcBef>
                <a:spcPts val="0"/>
              </a:spcBef>
              <a:spcAft>
                <a:spcPts val="800"/>
              </a:spcAft>
            </a:pPr>
            <a:r>
              <a:rPr lang="es-ES" dirty="0">
                <a:latin typeface="Garamond" panose="02020404030301010803" pitchFamily="18" charset="0"/>
                <a:ea typeface="Calibri" panose="020F0502020204030204" pitchFamily="34" charset="0"/>
                <a:cs typeface="Times New Roman" panose="02020603050405020304" pitchFamily="18" charset="0"/>
              </a:rPr>
              <a:t>Traslado al aeropuerto a la hora indicada para el vuelo de regreso. Asistencia por parte de nuestro personal.</a:t>
            </a:r>
          </a:p>
          <a:p>
            <a:pPr marL="0" marR="0" algn="just">
              <a:lnSpc>
                <a:spcPct val="150000"/>
              </a:lnSpc>
              <a:spcBef>
                <a:spcPts val="0"/>
              </a:spcBef>
              <a:spcAft>
                <a:spcPts val="800"/>
              </a:spcAft>
            </a:pPr>
            <a:r>
              <a:rPr lang="es-ES" dirty="0">
                <a:latin typeface="Garamond" panose="02020404030301010803" pitchFamily="18" charset="0"/>
                <a:ea typeface="Calibri" panose="020F0502020204030204" pitchFamily="34" charset="0"/>
                <a:cs typeface="Times New Roman" panose="02020603050405020304" pitchFamily="18" charset="0"/>
              </a:rPr>
              <a:t>Fin de nuestros servicios</a:t>
            </a:r>
          </a:p>
          <a:p>
            <a:pPr marL="0" marR="0" algn="just">
              <a:lnSpc>
                <a:spcPct val="150000"/>
              </a:lnSpc>
              <a:spcBef>
                <a:spcPts val="0"/>
              </a:spcBef>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descr="FAQ - How do I clean my 4Elements™ Black Duck® SeatCovers?">
            <a:extLst>
              <a:ext uri="{FF2B5EF4-FFF2-40B4-BE49-F238E27FC236}">
                <a16:creationId xmlns:a16="http://schemas.microsoft.com/office/drawing/2014/main" id="{70ADE855-9721-1EBA-D67D-33C59DBA35A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9377" r="5329" b="1"/>
          <a:stretch/>
        </p:blipFill>
        <p:spPr bwMode="auto">
          <a:xfrm>
            <a:off x="2326008" y="3789162"/>
            <a:ext cx="2135713" cy="2313862"/>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descr="Une image contenant ciel, plein air, nuage, escaliers&#10;&#10;Description générée automatiquement">
            <a:extLst>
              <a:ext uri="{FF2B5EF4-FFF2-40B4-BE49-F238E27FC236}">
                <a16:creationId xmlns:a16="http://schemas.microsoft.com/office/drawing/2014/main" id="{7CD3683A-37F3-B838-2490-BC6462C98F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550" y="1384113"/>
            <a:ext cx="2135714" cy="2313862"/>
          </a:xfrm>
          <a:prstGeom prst="rect">
            <a:avLst/>
          </a:prstGeom>
        </p:spPr>
      </p:pic>
      <p:pic>
        <p:nvPicPr>
          <p:cNvPr id="3" name="Image 2" descr="Une image contenant bâtiment, jaune, porte, mur&#10;&#10;Description générée automatiquement">
            <a:extLst>
              <a:ext uri="{FF2B5EF4-FFF2-40B4-BE49-F238E27FC236}">
                <a16:creationId xmlns:a16="http://schemas.microsoft.com/office/drawing/2014/main" id="{8B6D3675-852E-B249-9EBD-6AD7D6E5A48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2203" r="-5" b="6541"/>
          <a:stretch/>
        </p:blipFill>
        <p:spPr>
          <a:xfrm>
            <a:off x="2326008" y="1384112"/>
            <a:ext cx="2135714" cy="2313861"/>
          </a:xfrm>
          <a:prstGeom prst="rect">
            <a:avLst/>
          </a:prstGeom>
        </p:spPr>
      </p:pic>
      <p:pic>
        <p:nvPicPr>
          <p:cNvPr id="4" name="Picture 3">
            <a:extLst>
              <a:ext uri="{FF2B5EF4-FFF2-40B4-BE49-F238E27FC236}">
                <a16:creationId xmlns:a16="http://schemas.microsoft.com/office/drawing/2014/main" id="{D300DF1B-BA00-4F52-6D7A-832B4C42CBD4}"/>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7550" y="3789162"/>
            <a:ext cx="2135713" cy="2313862"/>
          </a:xfrm>
          <a:prstGeom prst="rect">
            <a:avLst/>
          </a:prstGeom>
        </p:spPr>
      </p:pic>
    </p:spTree>
    <p:extLst>
      <p:ext uri="{BB962C8B-B14F-4D97-AF65-F5344CB8AC3E}">
        <p14:creationId xmlns:p14="http://schemas.microsoft.com/office/powerpoint/2010/main" val="2370908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p:cNvSpPr txBox="1"/>
          <p:nvPr/>
        </p:nvSpPr>
        <p:spPr>
          <a:xfrm>
            <a:off x="0" y="0"/>
            <a:ext cx="12271023" cy="6472926"/>
          </a:xfrm>
          <a:prstGeom prst="rect">
            <a:avLst/>
          </a:prstGeom>
          <a:noFill/>
        </p:spPr>
        <p:txBody>
          <a:bodyPr wrap="square" rtlCol="0">
            <a:spAutoFit/>
          </a:bodyPr>
          <a:lstStyle/>
          <a:p>
            <a:pPr marL="91440">
              <a:lnSpc>
                <a:spcPct val="150000"/>
              </a:lnSpc>
              <a:spcBef>
                <a:spcPts val="90"/>
              </a:spcBef>
            </a:pP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Precios validos hasta el 31 Octubre 2025</a:t>
            </a:r>
          </a:p>
          <a:p>
            <a:pPr marL="91440">
              <a:lnSpc>
                <a:spcPct val="150000"/>
              </a:lnSpc>
              <a:spcBef>
                <a:spcPts val="90"/>
              </a:spcBef>
            </a:pP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Precios</a:t>
            </a:r>
            <a:r>
              <a:rPr lang="es-ES" sz="2000" b="1" u="sng" spc="-5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en</a:t>
            </a:r>
            <a:r>
              <a:rPr lang="es-ES" sz="2000" b="1" u="sng" spc="-8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euros</a:t>
            </a:r>
            <a:r>
              <a:rPr lang="es-ES" sz="2000" b="1" u="sng" spc="-6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en</a:t>
            </a:r>
            <a:r>
              <a:rPr lang="es-ES" sz="2000" b="1" u="sng" spc="-7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base</a:t>
            </a:r>
            <a:r>
              <a:rPr lang="es-ES" sz="2000" b="1" u="sng" spc="-75"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a</a:t>
            </a:r>
            <a:r>
              <a:rPr lang="es-ES" sz="2000" b="1" u="sng" spc="-8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la</a:t>
            </a:r>
            <a:r>
              <a:rPr lang="es-ES" sz="2000" b="1" u="sng" spc="-85"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habitación</a:t>
            </a:r>
            <a:r>
              <a:rPr lang="es-ES" sz="2000" b="1" u="sng" spc="-5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spc="-50" dirty="0">
                <a:solidFill>
                  <a:schemeClr val="accent5"/>
                </a:solidFill>
                <a:uFill>
                  <a:solidFill>
                    <a:srgbClr val="EAA804"/>
                  </a:solidFill>
                </a:uFill>
                <a:latin typeface="Times New Roman" panose="02020603050405020304" pitchFamily="18" charset="0"/>
                <a:ea typeface="Times New Roman" panose="02020603050405020304" pitchFamily="18" charset="0"/>
              </a:rPr>
              <a:t>individual</a:t>
            </a:r>
            <a:r>
              <a:rPr lang="es-ES" sz="2000" b="1" u="sng"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a:t>
            </a:r>
            <a:r>
              <a:rPr lang="es-ES" sz="2000" b="1" u="sng" spc="-8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a:t>
            </a:r>
            <a:r>
              <a:rPr lang="es-ES" sz="2000" b="1" u="sng" spc="-65"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 1.400 </a:t>
            </a:r>
            <a:r>
              <a:rPr lang="es-ES" sz="2000" b="1" u="sng" spc="-65" dirty="0">
                <a:solidFill>
                  <a:schemeClr val="accent5"/>
                </a:solidFill>
                <a:uFill>
                  <a:solidFill>
                    <a:srgbClr val="EAA804"/>
                  </a:solidFill>
                </a:uFill>
                <a:latin typeface="Times New Roman" panose="02020603050405020304" pitchFamily="18" charset="0"/>
                <a:ea typeface="Times New Roman" panose="02020603050405020304" pitchFamily="18" charset="0"/>
              </a:rPr>
              <a:t> </a:t>
            </a:r>
            <a:r>
              <a:rPr lang="es-ES" sz="2000" b="1" u="sng" spc="-10" dirty="0">
                <a:solidFill>
                  <a:schemeClr val="accent5"/>
                </a:solidFill>
                <a:effectLst/>
                <a:uFill>
                  <a:solidFill>
                    <a:srgbClr val="EAA804"/>
                  </a:solidFill>
                </a:uFill>
                <a:latin typeface="Times New Roman" panose="02020603050405020304" pitchFamily="18" charset="0"/>
                <a:ea typeface="Times New Roman" panose="02020603050405020304" pitchFamily="18" charset="0"/>
              </a:rPr>
              <a:t>euros/persona</a:t>
            </a:r>
            <a:endParaRPr lang="fr-FR" sz="2000" dirty="0">
              <a:solidFill>
                <a:schemeClr val="accent5"/>
              </a:solidFill>
              <a:effectLst/>
              <a:latin typeface="Times New Roman" panose="02020603050405020304" pitchFamily="18" charset="0"/>
              <a:ea typeface="Times New Roman" panose="02020603050405020304" pitchFamily="18" charset="0"/>
            </a:endParaRPr>
          </a:p>
          <a:p>
            <a:pPr marL="0" marR="0">
              <a:lnSpc>
                <a:spcPct val="150000"/>
              </a:lnSpc>
              <a:spcBef>
                <a:spcPts val="0"/>
              </a:spcBef>
              <a:spcAft>
                <a:spcPts val="0"/>
              </a:spcAft>
            </a:pPr>
            <a:r>
              <a:rPr lang="es-ES" sz="1600" b="1" u="sng" dirty="0">
                <a:solidFill>
                  <a:srgbClr val="000000"/>
                </a:solidFill>
                <a:effectLst/>
                <a:latin typeface="Garamond" panose="02020404030301010803" pitchFamily="18" charset="0"/>
                <a:ea typeface="Calibri" panose="020F0502020204030204" pitchFamily="34" charset="0"/>
                <a:cs typeface="Garamond" panose="02020404030301010803" pitchFamily="18" charset="0"/>
              </a:rPr>
              <a:t>SERVICIOS INCLUIDOS </a:t>
            </a:r>
          </a:p>
          <a:p>
            <a:pPr marL="0" marR="0">
              <a:lnSpc>
                <a:spcPct val="150000"/>
              </a:lnSpc>
              <a:spcBef>
                <a:spcPts val="0"/>
              </a:spcBef>
              <a:spcAft>
                <a:spcPts val="0"/>
              </a:spcAft>
            </a:pPr>
            <a:r>
              <a:rPr lang="es-ES" dirty="0">
                <a:solidFill>
                  <a:srgbClr val="000000"/>
                </a:solidFill>
                <a:effectLst/>
                <a:latin typeface="Garamond" panose="02020404030301010803" pitchFamily="18" charset="0"/>
                <a:ea typeface="Calibri" panose="020F0502020204030204" pitchFamily="34" charset="0"/>
                <a:cs typeface="Garamond" panose="02020404030301010803" pitchFamily="18" charset="0"/>
              </a:rPr>
              <a:t>Vehículo con aire acondicionado con conductor y combustible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s-ES" dirty="0">
                <a:solidFill>
                  <a:srgbClr val="000000"/>
                </a:solidFill>
                <a:effectLst/>
                <a:latin typeface="Garamond" panose="02020404030301010803" pitchFamily="18" charset="0"/>
                <a:ea typeface="Calibri" panose="020F0502020204030204" pitchFamily="34" charset="0"/>
                <a:cs typeface="Garamond" panose="02020404030301010803" pitchFamily="18" charset="0"/>
              </a:rPr>
              <a:t>Alojamiento según la tabla del programa </a:t>
            </a:r>
            <a:r>
              <a:rPr lang="es-ES" dirty="0">
                <a:solidFill>
                  <a:srgbClr val="000000"/>
                </a:solidFill>
                <a:latin typeface="Garamond" panose="02020404030301010803" pitchFamily="18" charset="0"/>
                <a:ea typeface="Calibri" panose="020F0502020204030204" pitchFamily="34" charset="0"/>
                <a:cs typeface="Garamond" panose="02020404030301010803" pitchFamily="18" charset="0"/>
              </a:rPr>
              <a:t>( 07 desayunos,  06 almuerzos, 05 cenas)</a:t>
            </a:r>
          </a:p>
          <a:p>
            <a:pPr marL="0" marR="0">
              <a:lnSpc>
                <a:spcPct val="150000"/>
              </a:lnSpc>
              <a:spcBef>
                <a:spcPts val="0"/>
              </a:spcBef>
              <a:spcAft>
                <a:spcPts val="0"/>
              </a:spcAft>
            </a:pPr>
            <a:r>
              <a:rPr lang="es-ES"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Talleres de </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Batik (3 ½ jornadas) y de Chup (2 ½ jornadas)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Bef>
                <a:spcPts val="0"/>
              </a:spcBef>
              <a:spcAft>
                <a:spcPts val="0"/>
              </a:spcAft>
            </a:pPr>
            <a:r>
              <a:rPr lang="es-ES" dirty="0">
                <a:solidFill>
                  <a:srgbClr val="000000"/>
                </a:solidFill>
                <a:effectLst/>
                <a:latin typeface="Garamond" panose="02020404030301010803" pitchFamily="18" charset="0"/>
                <a:ea typeface="Calibri" panose="020F0502020204030204" pitchFamily="34" charset="0"/>
                <a:cs typeface="Garamond" panose="02020404030301010803" pitchFamily="18" charset="0"/>
              </a:rPr>
              <a:t>Guía local  de habla hispana</a:t>
            </a:r>
          </a:p>
          <a:p>
            <a:pPr marL="0" marR="0">
              <a:lnSpc>
                <a:spcPct val="150000"/>
              </a:lnSpc>
              <a:spcBef>
                <a:spcPts val="0"/>
              </a:spcBef>
              <a:spcAft>
                <a:spcPts val="0"/>
              </a:spcAft>
            </a:pP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Visita de isla de Conchas de Joal Fadiouth</a:t>
            </a:r>
          </a:p>
          <a:p>
            <a:pPr marL="0" marR="0">
              <a:lnSpc>
                <a:spcPct val="150000"/>
              </a:lnSpc>
              <a:spcBef>
                <a:spcPts val="0"/>
              </a:spcBef>
              <a:spcAft>
                <a:spcPts val="0"/>
              </a:spcAft>
            </a:pP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Paseo en canoa a motor por el Delta del Saloum </a:t>
            </a:r>
          </a:p>
          <a:p>
            <a:pPr marL="0" marR="0">
              <a:lnSpc>
                <a:spcPct val="150000"/>
              </a:lnSpc>
              <a:spcBef>
                <a:spcPts val="0"/>
              </a:spcBef>
              <a:spcAft>
                <a:spcPts val="0"/>
              </a:spcAft>
            </a:pPr>
            <a:r>
              <a:rPr lang="es-ES"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Visita del Museo </a:t>
            </a:r>
            <a:r>
              <a:rPr lang="es-ES" dirty="0" err="1">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Mahicao</a:t>
            </a:r>
            <a:r>
              <a:rPr lang="es-ES"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 </a:t>
            </a:r>
          </a:p>
          <a:p>
            <a:pPr marL="0" marR="0">
              <a:lnSpc>
                <a:spcPct val="150000"/>
              </a:lnSpc>
              <a:spcBef>
                <a:spcPts val="0"/>
              </a:spcBef>
              <a:spcAft>
                <a:spcPts val="0"/>
              </a:spcAft>
            </a:pP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Visita de la Finca de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Kaydara</a:t>
            </a: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 </a:t>
            </a:r>
          </a:p>
          <a:p>
            <a:pPr>
              <a:lnSpc>
                <a:spcPct val="150000"/>
              </a:lnSpc>
            </a:pPr>
            <a:r>
              <a:rPr lang="es-ES" dirty="0">
                <a:solidFill>
                  <a:srgbClr val="000000"/>
                </a:solidFill>
                <a:effectLst/>
                <a:latin typeface="Garamond" panose="02020404030301010803" pitchFamily="18" charset="0"/>
                <a:ea typeface="Calibri" panose="020F0502020204030204" pitchFamily="34" charset="0"/>
                <a:cs typeface="Times New Roman" panose="02020603050405020304" pitchFamily="18" charset="0"/>
              </a:rPr>
              <a:t>Recorrido por la ciudad de Dakar</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0"/>
              </a:spcAft>
            </a:pPr>
            <a:r>
              <a:rPr lang="es-ES" dirty="0">
                <a:effectLst/>
                <a:latin typeface="Garamond" panose="02020404030301010803" pitchFamily="18" charset="0"/>
                <a:ea typeface="Calibri" panose="020F0502020204030204" pitchFamily="34" charset="0"/>
                <a:cs typeface="Times New Roman" panose="02020603050405020304" pitchFamily="18" charset="0"/>
              </a:rPr>
              <a:t>Excursión a la isla de Gorée</a:t>
            </a:r>
            <a:r>
              <a:rPr lang="es-ES" dirty="0">
                <a:latin typeface="Garamond" panose="02020404030301010803" pitchFamily="18" charset="0"/>
                <a:ea typeface="Calibri" panose="020F0502020204030204" pitchFamily="34" charset="0"/>
                <a:cs typeface="Times New Roman" panose="02020603050405020304" pitchFamily="18" charset="0"/>
              </a:rPr>
              <a:t>:</a:t>
            </a:r>
            <a:r>
              <a:rPr lang="es-ES" dirty="0">
                <a:effectLst/>
                <a:latin typeface="Garamond" panose="02020404030301010803" pitchFamily="18" charset="0"/>
                <a:ea typeface="Calibri" panose="020F0502020204030204" pitchFamily="34" charset="0"/>
                <a:cs typeface="Times New Roman" panose="02020603050405020304" pitchFamily="18" charset="0"/>
              </a:rPr>
              <a:t> Billete de ferry de ida/vuelta+ visita a la Casa de los Esclavos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1000"/>
              </a:spcAft>
            </a:pP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Excursión al lago </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Retba</a:t>
            </a:r>
            <a:endPar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endParaRPr>
          </a:p>
          <a:p>
            <a:pPr algn="just">
              <a:lnSpc>
                <a:spcPct val="150000"/>
              </a:lnSpc>
              <a:spcAft>
                <a:spcPts val="1000"/>
              </a:spcAft>
            </a:pPr>
            <a:r>
              <a:rPr lang="es-ES" dirty="0">
                <a:solidFill>
                  <a:srgbClr val="000000"/>
                </a:solidFill>
                <a:latin typeface="Garamond" panose="02020404030301010803" pitchFamily="18" charset="0"/>
                <a:ea typeface="Calibri" panose="020F0502020204030204" pitchFamily="34" charset="0"/>
                <a:cs typeface="Times New Roman" panose="02020603050405020304" pitchFamily="18" charset="0"/>
              </a:rPr>
              <a:t>01 Botella de agua/cliente/</a:t>
            </a:r>
            <a:r>
              <a:rPr lang="es-ES" dirty="0" err="1">
                <a:solidFill>
                  <a:srgbClr val="000000"/>
                </a:solidFill>
                <a:latin typeface="Garamond" panose="02020404030301010803" pitchFamily="18" charset="0"/>
                <a:ea typeface="Calibri" panose="020F0502020204030204" pitchFamily="34" charset="0"/>
                <a:cs typeface="Times New Roman" panose="02020603050405020304" pitchFamily="18" charset="0"/>
              </a:rPr>
              <a:t>dia</a:t>
            </a:r>
            <a:endParaRPr lang="it-IT" dirty="0">
              <a:solidFill>
                <a:srgbClr val="000000"/>
              </a:solidFill>
              <a:latin typeface="Garamond" panose="02020404030301010803" pitchFamily="18" charset="0"/>
              <a:ea typeface="Calibri" panose="020F0502020204030204" pitchFamily="34" charset="0"/>
              <a:cs typeface="Garamond" panose="02020404030301010803" pitchFamily="18" charset="0"/>
            </a:endParaRPr>
          </a:p>
        </p:txBody>
      </p:sp>
      <p:sp>
        <p:nvSpPr>
          <p:cNvPr id="9" name="ZoneTexte 8"/>
          <p:cNvSpPr txBox="1"/>
          <p:nvPr/>
        </p:nvSpPr>
        <p:spPr>
          <a:xfrm>
            <a:off x="8643480" y="99324"/>
            <a:ext cx="3210061" cy="2123658"/>
          </a:xfrm>
          <a:prstGeom prst="rect">
            <a:avLst/>
          </a:prstGeom>
          <a:noFill/>
        </p:spPr>
        <p:txBody>
          <a:bodyPr wrap="square" rtlCol="0">
            <a:spAutoFit/>
          </a:bodyPr>
          <a:lstStyle/>
          <a:p>
            <a:endParaRPr lang="en-GB" b="1" u="sng" dirty="0">
              <a:latin typeface="Garamond" panose="02020404030301010803" pitchFamily="18" charset="0"/>
              <a:cs typeface="Times New Roman" panose="02020603050405020304" pitchFamily="18" charset="0"/>
            </a:endParaRPr>
          </a:p>
          <a:p>
            <a:r>
              <a:rPr lang="en-GB" b="1" u="sng" dirty="0">
                <a:latin typeface="Garamond" panose="02020404030301010803" pitchFamily="18" charset="0"/>
                <a:cs typeface="Times New Roman" panose="02020603050405020304" pitchFamily="18" charset="0"/>
              </a:rPr>
              <a:t>NO INCLUIDOS  </a:t>
            </a:r>
          </a:p>
          <a:p>
            <a:r>
              <a:rPr lang="en-GB" sz="2400" dirty="0">
                <a:solidFill>
                  <a:schemeClr val="accent5"/>
                </a:solidFill>
                <a:latin typeface="Times New Roman" panose="02020603050405020304" pitchFamily="18" charset="0"/>
                <a:cs typeface="Times New Roman" panose="02020603050405020304" pitchFamily="18" charset="0"/>
              </a:rPr>
              <a:t> </a:t>
            </a:r>
            <a:r>
              <a:rPr lang="en-US" dirty="0">
                <a:latin typeface="Garamond" panose="02020404030301010803" pitchFamily="18" charset="0"/>
                <a:cs typeface="Times New Roman" panose="02020603050405020304" pitchFamily="18" charset="0"/>
              </a:rPr>
              <a:t>Vuelo internacional </a:t>
            </a:r>
          </a:p>
          <a:p>
            <a:r>
              <a:rPr lang="en-US" dirty="0">
                <a:latin typeface="Garamond" panose="02020404030301010803" pitchFamily="18" charset="0"/>
                <a:cs typeface="Times New Roman" panose="02020603050405020304" pitchFamily="18" charset="0"/>
              </a:rPr>
              <a:t>  </a:t>
            </a:r>
            <a:r>
              <a:rPr lang="en-US" dirty="0" err="1">
                <a:latin typeface="Garamond" panose="02020404030301010803" pitchFamily="18" charset="0"/>
                <a:cs typeface="Times New Roman" panose="02020603050405020304" pitchFamily="18" charset="0"/>
              </a:rPr>
              <a:t>Bebidas</a:t>
            </a:r>
            <a:r>
              <a:rPr lang="en-US" dirty="0">
                <a:latin typeface="Garamond" panose="02020404030301010803" pitchFamily="18" charset="0"/>
                <a:cs typeface="Times New Roman" panose="02020603050405020304" pitchFamily="18" charset="0"/>
              </a:rPr>
              <a:t> </a:t>
            </a:r>
            <a:r>
              <a:rPr lang="en-US" dirty="0" err="1">
                <a:latin typeface="Garamond" panose="02020404030301010803" pitchFamily="18" charset="0"/>
                <a:cs typeface="Times New Roman" panose="02020603050405020304" pitchFamily="18" charset="0"/>
              </a:rPr>
              <a:t>durante</a:t>
            </a:r>
            <a:r>
              <a:rPr lang="en-US" dirty="0">
                <a:latin typeface="Garamond" panose="02020404030301010803" pitchFamily="18" charset="0"/>
                <a:cs typeface="Times New Roman" panose="02020603050405020304" pitchFamily="18" charset="0"/>
              </a:rPr>
              <a:t> las comidas </a:t>
            </a:r>
          </a:p>
          <a:p>
            <a:r>
              <a:rPr lang="en-US" dirty="0">
                <a:latin typeface="Garamond" panose="02020404030301010803" pitchFamily="18" charset="0"/>
                <a:cs typeface="Times New Roman" panose="02020603050405020304" pitchFamily="18" charset="0"/>
              </a:rPr>
              <a:t>  </a:t>
            </a:r>
            <a:r>
              <a:rPr lang="en-US" dirty="0" err="1">
                <a:latin typeface="Garamond" panose="02020404030301010803" pitchFamily="18" charset="0"/>
                <a:cs typeface="Times New Roman" panose="02020603050405020304" pitchFamily="18" charset="0"/>
              </a:rPr>
              <a:t>Propinas</a:t>
            </a:r>
            <a:endParaRPr lang="en-US" dirty="0">
              <a:latin typeface="Garamond" panose="02020404030301010803" pitchFamily="18" charset="0"/>
              <a:cs typeface="Times New Roman" panose="02020603050405020304" pitchFamily="18" charset="0"/>
            </a:endParaRPr>
          </a:p>
          <a:p>
            <a:r>
              <a:rPr lang="en-US" dirty="0">
                <a:latin typeface="Garamond" panose="02020404030301010803" pitchFamily="18" charset="0"/>
                <a:cs typeface="Times New Roman" panose="02020603050405020304" pitchFamily="18" charset="0"/>
              </a:rPr>
              <a:t>  </a:t>
            </a:r>
            <a:r>
              <a:rPr lang="en-US" dirty="0" err="1">
                <a:latin typeface="Garamond" panose="02020404030301010803" pitchFamily="18" charset="0"/>
                <a:cs typeface="Times New Roman" panose="02020603050405020304" pitchFamily="18" charset="0"/>
              </a:rPr>
              <a:t>Gastos</a:t>
            </a:r>
            <a:r>
              <a:rPr lang="en-US" dirty="0">
                <a:latin typeface="Garamond" panose="02020404030301010803" pitchFamily="18" charset="0"/>
                <a:cs typeface="Times New Roman" panose="02020603050405020304" pitchFamily="18" charset="0"/>
              </a:rPr>
              <a:t> personales</a:t>
            </a:r>
          </a:p>
          <a:p>
            <a:endParaRPr lang="en-US" dirty="0">
              <a:latin typeface="Garamond" panose="02020404030301010803" pitchFamily="18" charset="0"/>
              <a:cs typeface="Times New Roman" panose="02020603050405020304" pitchFamily="18" charset="0"/>
            </a:endParaRPr>
          </a:p>
        </p:txBody>
      </p:sp>
    </p:spTree>
    <p:extLst>
      <p:ext uri="{BB962C8B-B14F-4D97-AF65-F5344CB8AC3E}">
        <p14:creationId xmlns:p14="http://schemas.microsoft.com/office/powerpoint/2010/main" val="143360134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2795</TotalTime>
  <Words>1402</Words>
  <Application>Microsoft Office PowerPoint</Application>
  <PresentationFormat>Grand écran</PresentationFormat>
  <Paragraphs>62</Paragraphs>
  <Slides>14</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14</vt:i4>
      </vt:variant>
    </vt:vector>
  </HeadingPairs>
  <TitlesOfParts>
    <vt:vector size="23" baseType="lpstr">
      <vt:lpstr>Arial</vt:lpstr>
      <vt:lpstr>Arial Black</vt:lpstr>
      <vt:lpstr>Calibri</vt:lpstr>
      <vt:lpstr>Calibri Light</vt:lpstr>
      <vt:lpstr>Garamond</vt:lpstr>
      <vt:lpstr>inherit</vt:lpstr>
      <vt:lpstr>Playfair Display Italics</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TINO</dc:creator>
  <cp:lastModifiedBy>Yusuf Diallo</cp:lastModifiedBy>
  <cp:revision>116</cp:revision>
  <dcterms:created xsi:type="dcterms:W3CDTF">2023-07-24T13:16:07Z</dcterms:created>
  <dcterms:modified xsi:type="dcterms:W3CDTF">2025-03-14T13:20:45Z</dcterms:modified>
</cp:coreProperties>
</file>